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7" r:id="rId2"/>
    <p:sldId id="468" r:id="rId3"/>
    <p:sldId id="347" r:id="rId4"/>
    <p:sldId id="275" r:id="rId5"/>
    <p:sldId id="479" r:id="rId6"/>
    <p:sldId id="469" r:id="rId7"/>
    <p:sldId id="470" r:id="rId8"/>
    <p:sldId id="471" r:id="rId9"/>
    <p:sldId id="271" r:id="rId10"/>
    <p:sldId id="473" r:id="rId11"/>
    <p:sldId id="474" r:id="rId12"/>
    <p:sldId id="480" r:id="rId13"/>
    <p:sldId id="475" r:id="rId14"/>
    <p:sldId id="289" r:id="rId15"/>
    <p:sldId id="482" r:id="rId16"/>
    <p:sldId id="344" r:id="rId17"/>
    <p:sldId id="258" r:id="rId18"/>
    <p:sldId id="477" r:id="rId19"/>
    <p:sldId id="265" r:id="rId20"/>
    <p:sldId id="370" r:id="rId21"/>
    <p:sldId id="483" r:id="rId22"/>
    <p:sldId id="277" r:id="rId2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76" d="100"/>
          <a:sy n="76" d="100"/>
        </p:scale>
        <p:origin x="6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33057-77D8-4B8D-A485-A5C7D9A26B14}" type="doc">
      <dgm:prSet loTypeId="urn:microsoft.com/office/officeart/2005/8/layout/cycle4" loCatId="matrix" qsTypeId="urn:microsoft.com/office/officeart/2005/8/quickstyle/3d1" qsCatId="3D" csTypeId="urn:microsoft.com/office/officeart/2005/8/colors/colorful2" csCatId="colorful" phldr="1"/>
      <dgm:spPr/>
      <dgm:t>
        <a:bodyPr/>
        <a:lstStyle/>
        <a:p>
          <a:endParaRPr lang="en-US"/>
        </a:p>
      </dgm:t>
    </dgm:pt>
    <dgm:pt modelId="{E57B1B50-2AB9-48A2-9E93-EAA571A01377}">
      <dgm:prSet phldrT="[Text]" custT="1"/>
      <dgm:spPr>
        <a:solidFill>
          <a:srgbClr val="0070C0"/>
        </a:solidFill>
      </dgm:spPr>
      <dgm:t>
        <a:bodyPr/>
        <a:lstStyle/>
        <a:p>
          <a:r>
            <a:rPr lang="en-US" sz="2000" dirty="0">
              <a:latin typeface="Book Antiqua" panose="02040602050305030304" pitchFamily="18" charset="0"/>
              <a:cs typeface="Arial" panose="020B0604020202020204" pitchFamily="34" charset="0"/>
            </a:rPr>
            <a:t>Knowledge</a:t>
          </a:r>
        </a:p>
      </dgm:t>
    </dgm:pt>
    <dgm:pt modelId="{9C36662E-C3B6-4074-BB1D-2663BA19A159}" type="parTrans" cxnId="{93A97F02-C93C-46A3-9EBE-6657A12D629D}">
      <dgm:prSet/>
      <dgm:spPr/>
      <dgm:t>
        <a:bodyPr/>
        <a:lstStyle/>
        <a:p>
          <a:endParaRPr lang="en-US"/>
        </a:p>
      </dgm:t>
    </dgm:pt>
    <dgm:pt modelId="{48B51B45-2B22-4A74-964F-D39B70816C80}" type="sibTrans" cxnId="{93A97F02-C93C-46A3-9EBE-6657A12D629D}">
      <dgm:prSet/>
      <dgm:spPr/>
      <dgm:t>
        <a:bodyPr/>
        <a:lstStyle/>
        <a:p>
          <a:endParaRPr lang="en-US"/>
        </a:p>
      </dgm:t>
    </dgm:pt>
    <dgm:pt modelId="{AE5E0F36-F25A-4F6B-97CA-845FE08801A6}">
      <dgm:prSet phldrT="[Text]" custT="1"/>
      <dgm:spPr>
        <a:solidFill>
          <a:schemeClr val="accent6">
            <a:lumMod val="40000"/>
            <a:lumOff val="60000"/>
          </a:schemeClr>
        </a:solidFill>
      </dgm:spPr>
      <dgm:t>
        <a:bodyPr/>
        <a:lstStyle/>
        <a:p>
          <a:r>
            <a:rPr lang="en-US" sz="1600" dirty="0">
              <a:solidFill>
                <a:schemeClr val="tx1"/>
              </a:solidFill>
              <a:latin typeface="Book Antiqua" panose="02040602050305030304" pitchFamily="18" charset="0"/>
              <a:cs typeface="Arial" panose="020B0604020202020204" pitchFamily="34" charset="0"/>
            </a:rPr>
            <a:t>Research, Generalizability, Bias, Reliability, Validity</a:t>
          </a:r>
        </a:p>
      </dgm:t>
    </dgm:pt>
    <dgm:pt modelId="{7C956E01-3F84-4AD3-A82A-4D0AA14B9D92}" type="parTrans" cxnId="{90340B58-8E9F-4CBD-B166-0D79618F48C6}">
      <dgm:prSet/>
      <dgm:spPr/>
      <dgm:t>
        <a:bodyPr/>
        <a:lstStyle/>
        <a:p>
          <a:endParaRPr lang="en-US"/>
        </a:p>
      </dgm:t>
    </dgm:pt>
    <dgm:pt modelId="{235D38E8-DC19-4741-8B9A-F591D8AC9933}" type="sibTrans" cxnId="{90340B58-8E9F-4CBD-B166-0D79618F48C6}">
      <dgm:prSet/>
      <dgm:spPr/>
      <dgm:t>
        <a:bodyPr/>
        <a:lstStyle/>
        <a:p>
          <a:endParaRPr lang="en-US"/>
        </a:p>
      </dgm:t>
    </dgm:pt>
    <dgm:pt modelId="{67B6D869-D684-4F43-AD14-F702EFAA1A24}">
      <dgm:prSet phldrT="[Text]" custT="1"/>
      <dgm:spPr>
        <a:solidFill>
          <a:schemeClr val="accent6">
            <a:lumMod val="75000"/>
          </a:schemeClr>
        </a:solidFill>
      </dgm:spPr>
      <dgm:t>
        <a:bodyPr/>
        <a:lstStyle/>
        <a:p>
          <a:r>
            <a:rPr lang="en-US" sz="2000" dirty="0">
              <a:latin typeface="Book Antiqua" panose="02040602050305030304" pitchFamily="18" charset="0"/>
              <a:cs typeface="Arial" panose="020B0604020202020204" pitchFamily="34" charset="0"/>
            </a:rPr>
            <a:t>Investigate</a:t>
          </a:r>
        </a:p>
      </dgm:t>
    </dgm:pt>
    <dgm:pt modelId="{7C699446-A727-4375-8246-41FDB671254F}" type="parTrans" cxnId="{CD45E2DF-C0F1-4577-AE5B-3E33CB270137}">
      <dgm:prSet/>
      <dgm:spPr/>
      <dgm:t>
        <a:bodyPr/>
        <a:lstStyle/>
        <a:p>
          <a:endParaRPr lang="en-US"/>
        </a:p>
      </dgm:t>
    </dgm:pt>
    <dgm:pt modelId="{0F90F7AF-91D9-4166-893B-050128D0563D}" type="sibTrans" cxnId="{CD45E2DF-C0F1-4577-AE5B-3E33CB270137}">
      <dgm:prSet/>
      <dgm:spPr/>
      <dgm:t>
        <a:bodyPr/>
        <a:lstStyle/>
        <a:p>
          <a:endParaRPr lang="en-US"/>
        </a:p>
      </dgm:t>
    </dgm:pt>
    <dgm:pt modelId="{6B1AB20E-E18A-40BA-80CD-9A07C6A04D1C}">
      <dgm:prSet phldrT="[Text]" custT="1"/>
      <dgm:spPr>
        <a:solidFill>
          <a:schemeClr val="accent6">
            <a:lumMod val="40000"/>
            <a:lumOff val="60000"/>
          </a:schemeClr>
        </a:solidFill>
      </dgm:spPr>
      <dgm:t>
        <a:bodyPr/>
        <a:lstStyle/>
        <a:p>
          <a:r>
            <a:rPr lang="en-US" sz="1600" dirty="0">
              <a:latin typeface="Book Antiqua" panose="02040602050305030304" pitchFamily="18" charset="0"/>
              <a:cs typeface="Arial" panose="020B0604020202020204" pitchFamily="34" charset="0"/>
            </a:rPr>
            <a:t>Multi-Source Data Collection, Ethics, Respect for Diversity</a:t>
          </a:r>
        </a:p>
      </dgm:t>
    </dgm:pt>
    <dgm:pt modelId="{0EAE4D77-BF5E-49A3-B594-1AFC4B0EA946}" type="parTrans" cxnId="{C48B71F0-A0F8-4A61-BC9E-3B197709D6C8}">
      <dgm:prSet/>
      <dgm:spPr/>
      <dgm:t>
        <a:bodyPr/>
        <a:lstStyle/>
        <a:p>
          <a:endParaRPr lang="en-US"/>
        </a:p>
      </dgm:t>
    </dgm:pt>
    <dgm:pt modelId="{E298C818-59D4-4D26-BF42-34B98CFBDC94}" type="sibTrans" cxnId="{C48B71F0-A0F8-4A61-BC9E-3B197709D6C8}">
      <dgm:prSet/>
      <dgm:spPr/>
      <dgm:t>
        <a:bodyPr/>
        <a:lstStyle/>
        <a:p>
          <a:endParaRPr lang="en-US"/>
        </a:p>
      </dgm:t>
    </dgm:pt>
    <dgm:pt modelId="{4616B2C0-178F-4794-ACD9-2D508A441EE2}">
      <dgm:prSet phldrT="[Text]" custT="1"/>
      <dgm:spPr>
        <a:solidFill>
          <a:schemeClr val="bg2">
            <a:lumMod val="75000"/>
          </a:schemeClr>
        </a:solidFill>
      </dgm:spPr>
      <dgm:t>
        <a:bodyPr/>
        <a:lstStyle/>
        <a:p>
          <a:r>
            <a:rPr lang="en-US" sz="2000" dirty="0">
              <a:latin typeface="Book Antiqua" panose="02040602050305030304" pitchFamily="18" charset="0"/>
              <a:cs typeface="Arial" panose="020B0604020202020204" pitchFamily="34" charset="0"/>
            </a:rPr>
            <a:t>Judicial decision making</a:t>
          </a:r>
        </a:p>
      </dgm:t>
    </dgm:pt>
    <dgm:pt modelId="{FFEA7AAD-FA80-4A43-AF4F-094B84FDCEC1}" type="parTrans" cxnId="{1AF7F28C-0E5F-456C-8AD0-C81C0C31D500}">
      <dgm:prSet/>
      <dgm:spPr/>
      <dgm:t>
        <a:bodyPr/>
        <a:lstStyle/>
        <a:p>
          <a:endParaRPr lang="en-US"/>
        </a:p>
      </dgm:t>
    </dgm:pt>
    <dgm:pt modelId="{2356D256-496D-46FC-93C6-AA78C5DE5227}" type="sibTrans" cxnId="{1AF7F28C-0E5F-456C-8AD0-C81C0C31D500}">
      <dgm:prSet/>
      <dgm:spPr/>
      <dgm:t>
        <a:bodyPr/>
        <a:lstStyle/>
        <a:p>
          <a:endParaRPr lang="en-US"/>
        </a:p>
      </dgm:t>
    </dgm:pt>
    <dgm:pt modelId="{A507DCD1-2B71-4A6D-B7AD-17739BDC811A}">
      <dgm:prSet phldrT="[Text]"/>
      <dgm:spPr>
        <a:solidFill>
          <a:schemeClr val="accent6">
            <a:lumMod val="40000"/>
            <a:lumOff val="60000"/>
          </a:schemeClr>
        </a:solidFill>
      </dgm:spPr>
      <dgm:t>
        <a:bodyPr/>
        <a:lstStyle/>
        <a:p>
          <a:r>
            <a:rPr lang="en-US" dirty="0">
              <a:latin typeface="Book Antiqua" panose="02040602050305030304" pitchFamily="18" charset="0"/>
              <a:cs typeface="Arial" panose="020B0604020202020204" pitchFamily="34" charset="0"/>
            </a:rPr>
            <a:t>Informed, Fact-Based, Bounded-by-Law</a:t>
          </a:r>
        </a:p>
      </dgm:t>
    </dgm:pt>
    <dgm:pt modelId="{F5214DCF-C7E1-42B7-A68E-2409F8EDF8F0}" type="parTrans" cxnId="{9233F1A6-A6B2-488F-A45C-9C0F6F955FD0}">
      <dgm:prSet/>
      <dgm:spPr/>
      <dgm:t>
        <a:bodyPr/>
        <a:lstStyle/>
        <a:p>
          <a:endParaRPr lang="en-US"/>
        </a:p>
      </dgm:t>
    </dgm:pt>
    <dgm:pt modelId="{80715542-FF95-4B34-9BDE-FF35270DDE01}" type="sibTrans" cxnId="{9233F1A6-A6B2-488F-A45C-9C0F6F955FD0}">
      <dgm:prSet/>
      <dgm:spPr/>
      <dgm:t>
        <a:bodyPr/>
        <a:lstStyle/>
        <a:p>
          <a:endParaRPr lang="en-US"/>
        </a:p>
      </dgm:t>
    </dgm:pt>
    <dgm:pt modelId="{DC3E15B5-3C3B-47FC-988D-CF7C6CB7E412}">
      <dgm:prSet phldrT="[Text]" custT="1"/>
      <dgm:spPr>
        <a:solidFill>
          <a:schemeClr val="accent6">
            <a:lumMod val="50000"/>
          </a:schemeClr>
        </a:solidFill>
      </dgm:spPr>
      <dgm:t>
        <a:bodyPr/>
        <a:lstStyle/>
        <a:p>
          <a:r>
            <a:rPr lang="en-US" sz="2000" dirty="0">
              <a:latin typeface="Book Antiqua" panose="02040602050305030304" pitchFamily="18" charset="0"/>
              <a:cs typeface="Arial" panose="020B0604020202020204" pitchFamily="34" charset="0"/>
            </a:rPr>
            <a:t>Parenting Plan</a:t>
          </a:r>
        </a:p>
      </dgm:t>
    </dgm:pt>
    <dgm:pt modelId="{07563B5C-91B2-49BF-8467-D1CCAF531C9C}" type="parTrans" cxnId="{2E5DAEBA-D55E-4B39-9DD4-F17B0107E2D8}">
      <dgm:prSet/>
      <dgm:spPr/>
      <dgm:t>
        <a:bodyPr/>
        <a:lstStyle/>
        <a:p>
          <a:endParaRPr lang="en-US"/>
        </a:p>
      </dgm:t>
    </dgm:pt>
    <dgm:pt modelId="{F605DC75-4FF6-49D1-92F6-70D7B5A324A6}" type="sibTrans" cxnId="{2E5DAEBA-D55E-4B39-9DD4-F17B0107E2D8}">
      <dgm:prSet/>
      <dgm:spPr/>
      <dgm:t>
        <a:bodyPr/>
        <a:lstStyle/>
        <a:p>
          <a:endParaRPr lang="en-US"/>
        </a:p>
      </dgm:t>
    </dgm:pt>
    <dgm:pt modelId="{1D339555-5350-4D29-A5C1-81E29F666137}">
      <dgm:prSet phldrT="[Text]" custT="1"/>
      <dgm:spPr>
        <a:solidFill>
          <a:schemeClr val="accent6">
            <a:lumMod val="40000"/>
            <a:lumOff val="60000"/>
          </a:schemeClr>
        </a:solidFill>
      </dgm:spPr>
      <dgm:t>
        <a:bodyPr/>
        <a:lstStyle/>
        <a:p>
          <a:r>
            <a:rPr lang="en-US" sz="1600" dirty="0">
              <a:latin typeface="Book Antiqua" panose="02040602050305030304" pitchFamily="18" charset="0"/>
              <a:cs typeface="Arial" panose="020B0604020202020204" pitchFamily="34" charset="0"/>
            </a:rPr>
            <a:t>Data + BICFs +</a:t>
          </a:r>
        </a:p>
      </dgm:t>
    </dgm:pt>
    <dgm:pt modelId="{0FE3855C-F7D5-41EF-B192-B8072B1A6E53}" type="parTrans" cxnId="{557143F3-D436-4775-9763-C2CCEA2B9E33}">
      <dgm:prSet/>
      <dgm:spPr/>
      <dgm:t>
        <a:bodyPr/>
        <a:lstStyle/>
        <a:p>
          <a:endParaRPr lang="en-US"/>
        </a:p>
      </dgm:t>
    </dgm:pt>
    <dgm:pt modelId="{43200020-8700-49E3-852D-66E73CAE2380}" type="sibTrans" cxnId="{557143F3-D436-4775-9763-C2CCEA2B9E33}">
      <dgm:prSet/>
      <dgm:spPr/>
      <dgm:t>
        <a:bodyPr/>
        <a:lstStyle/>
        <a:p>
          <a:endParaRPr lang="en-US"/>
        </a:p>
      </dgm:t>
    </dgm:pt>
    <dgm:pt modelId="{88AD9E17-EE97-4A54-978D-22D7BE94E44B}">
      <dgm:prSet phldrT="[Text]" custT="1"/>
      <dgm:spPr>
        <a:solidFill>
          <a:schemeClr val="accent6">
            <a:lumMod val="40000"/>
            <a:lumOff val="60000"/>
          </a:schemeClr>
        </a:solidFill>
      </dgm:spPr>
      <dgm:t>
        <a:bodyPr/>
        <a:lstStyle/>
        <a:p>
          <a:r>
            <a:rPr lang="en-US" sz="1600" dirty="0">
              <a:latin typeface="Book Antiqua" panose="02040602050305030304" pitchFamily="18" charset="0"/>
              <a:cs typeface="Arial" panose="020B0604020202020204" pitchFamily="34" charset="0"/>
            </a:rPr>
            <a:t>Interventions=</a:t>
          </a:r>
        </a:p>
      </dgm:t>
    </dgm:pt>
    <dgm:pt modelId="{2B519C29-BCF4-48B4-BC15-29298D465136}" type="parTrans" cxnId="{FF987375-BE77-4B02-B591-44F90F39E16B}">
      <dgm:prSet/>
      <dgm:spPr/>
      <dgm:t>
        <a:bodyPr/>
        <a:lstStyle/>
        <a:p>
          <a:endParaRPr lang="en-US"/>
        </a:p>
      </dgm:t>
    </dgm:pt>
    <dgm:pt modelId="{A45F2FE5-B0C4-4202-A79F-EFF4B26D4C0A}" type="sibTrans" cxnId="{FF987375-BE77-4B02-B591-44F90F39E16B}">
      <dgm:prSet/>
      <dgm:spPr/>
      <dgm:t>
        <a:bodyPr/>
        <a:lstStyle/>
        <a:p>
          <a:endParaRPr lang="en-US"/>
        </a:p>
      </dgm:t>
    </dgm:pt>
    <dgm:pt modelId="{7E638395-207C-49EA-95A4-60D1CF4E8DC1}">
      <dgm:prSet phldrT="[Text]" custT="1"/>
      <dgm:spPr>
        <a:solidFill>
          <a:schemeClr val="accent6">
            <a:lumMod val="40000"/>
            <a:lumOff val="60000"/>
          </a:schemeClr>
        </a:solidFill>
      </dgm:spPr>
      <dgm:t>
        <a:bodyPr/>
        <a:lstStyle/>
        <a:p>
          <a:r>
            <a:rPr lang="en-US" sz="1600" dirty="0">
              <a:latin typeface="Book Antiqua" panose="02040602050305030304" pitchFamily="18" charset="0"/>
              <a:cs typeface="Arial" panose="020B0604020202020204" pitchFamily="34" charset="0"/>
            </a:rPr>
            <a:t>Recommendations</a:t>
          </a:r>
        </a:p>
      </dgm:t>
    </dgm:pt>
    <dgm:pt modelId="{4E58342F-FEE9-4BCD-816F-4B90108AC853}" type="parTrans" cxnId="{872B5259-7F00-4FC4-9E7A-856C146A5C1B}">
      <dgm:prSet/>
      <dgm:spPr/>
      <dgm:t>
        <a:bodyPr/>
        <a:lstStyle/>
        <a:p>
          <a:endParaRPr lang="en-US"/>
        </a:p>
      </dgm:t>
    </dgm:pt>
    <dgm:pt modelId="{49B049A3-7783-466B-BA88-D87C568F187D}" type="sibTrans" cxnId="{872B5259-7F00-4FC4-9E7A-856C146A5C1B}">
      <dgm:prSet/>
      <dgm:spPr/>
      <dgm:t>
        <a:bodyPr/>
        <a:lstStyle/>
        <a:p>
          <a:endParaRPr lang="en-US"/>
        </a:p>
      </dgm:t>
    </dgm:pt>
    <dgm:pt modelId="{7CFF320B-3EAD-4984-B1AD-7154BBD3026E}" type="pres">
      <dgm:prSet presAssocID="{E9733057-77D8-4B8D-A485-A5C7D9A26B14}" presName="cycleMatrixDiagram" presStyleCnt="0">
        <dgm:presLayoutVars>
          <dgm:chMax val="1"/>
          <dgm:dir/>
          <dgm:animLvl val="lvl"/>
          <dgm:resizeHandles val="exact"/>
        </dgm:presLayoutVars>
      </dgm:prSet>
      <dgm:spPr/>
    </dgm:pt>
    <dgm:pt modelId="{53006230-0E98-469B-A3CB-501705B1D1B6}" type="pres">
      <dgm:prSet presAssocID="{E9733057-77D8-4B8D-A485-A5C7D9A26B14}" presName="children" presStyleCnt="0"/>
      <dgm:spPr/>
    </dgm:pt>
    <dgm:pt modelId="{C1AD5E75-F23C-42F9-B0F3-02286B8F607C}" type="pres">
      <dgm:prSet presAssocID="{E9733057-77D8-4B8D-A485-A5C7D9A26B14}" presName="child1group" presStyleCnt="0"/>
      <dgm:spPr/>
    </dgm:pt>
    <dgm:pt modelId="{C7B96ED5-2EB3-4926-8A83-F835E15C9885}" type="pres">
      <dgm:prSet presAssocID="{E9733057-77D8-4B8D-A485-A5C7D9A26B14}" presName="child1" presStyleLbl="bgAcc1" presStyleIdx="0" presStyleCnt="4" custScaleX="117446" custScaleY="84227"/>
      <dgm:spPr/>
    </dgm:pt>
    <dgm:pt modelId="{D7AE5006-99DF-4886-9E64-23EC38E7E857}" type="pres">
      <dgm:prSet presAssocID="{E9733057-77D8-4B8D-A485-A5C7D9A26B14}" presName="child1Text" presStyleLbl="bgAcc1" presStyleIdx="0" presStyleCnt="4">
        <dgm:presLayoutVars>
          <dgm:bulletEnabled val="1"/>
        </dgm:presLayoutVars>
      </dgm:prSet>
      <dgm:spPr/>
    </dgm:pt>
    <dgm:pt modelId="{D513863F-7A00-42CA-ACCE-796B061D7687}" type="pres">
      <dgm:prSet presAssocID="{E9733057-77D8-4B8D-A485-A5C7D9A26B14}" presName="child2group" presStyleCnt="0"/>
      <dgm:spPr/>
    </dgm:pt>
    <dgm:pt modelId="{4F6004C0-FB84-4F1A-B953-734791C0F065}" type="pres">
      <dgm:prSet presAssocID="{E9733057-77D8-4B8D-A485-A5C7D9A26B14}" presName="child2" presStyleLbl="bgAcc1" presStyleIdx="1" presStyleCnt="4" custScaleX="100730" custScaleY="84227"/>
      <dgm:spPr/>
    </dgm:pt>
    <dgm:pt modelId="{006EAE91-0161-49B3-9218-0DA15BB349C7}" type="pres">
      <dgm:prSet presAssocID="{E9733057-77D8-4B8D-A485-A5C7D9A26B14}" presName="child2Text" presStyleLbl="bgAcc1" presStyleIdx="1" presStyleCnt="4">
        <dgm:presLayoutVars>
          <dgm:bulletEnabled val="1"/>
        </dgm:presLayoutVars>
      </dgm:prSet>
      <dgm:spPr/>
    </dgm:pt>
    <dgm:pt modelId="{DB9033CF-C6FB-4284-AEF5-93D1B0641E72}" type="pres">
      <dgm:prSet presAssocID="{E9733057-77D8-4B8D-A485-A5C7D9A26B14}" presName="child3group" presStyleCnt="0"/>
      <dgm:spPr/>
    </dgm:pt>
    <dgm:pt modelId="{E5A41DA9-4C7F-40E7-9F0B-712C08F542D8}" type="pres">
      <dgm:prSet presAssocID="{E9733057-77D8-4B8D-A485-A5C7D9A26B14}" presName="child3" presStyleLbl="bgAcc1" presStyleIdx="2" presStyleCnt="4" custScaleX="101653" custScaleY="82424" custLinFactNeighborX="2159" custLinFactNeighborY="-4167"/>
      <dgm:spPr/>
    </dgm:pt>
    <dgm:pt modelId="{B268A84E-3250-4FC5-A85E-305B61F0830C}" type="pres">
      <dgm:prSet presAssocID="{E9733057-77D8-4B8D-A485-A5C7D9A26B14}" presName="child3Text" presStyleLbl="bgAcc1" presStyleIdx="2" presStyleCnt="4">
        <dgm:presLayoutVars>
          <dgm:bulletEnabled val="1"/>
        </dgm:presLayoutVars>
      </dgm:prSet>
      <dgm:spPr/>
    </dgm:pt>
    <dgm:pt modelId="{C13D8909-27F7-40F6-96A7-C2E63DF6A5A6}" type="pres">
      <dgm:prSet presAssocID="{E9733057-77D8-4B8D-A485-A5C7D9A26B14}" presName="child4group" presStyleCnt="0"/>
      <dgm:spPr/>
    </dgm:pt>
    <dgm:pt modelId="{9A5AD864-A4DE-4DC8-B9EA-B575BD80D2BA}" type="pres">
      <dgm:prSet presAssocID="{E9733057-77D8-4B8D-A485-A5C7D9A26B14}" presName="child4" presStyleLbl="bgAcc1" presStyleIdx="3" presStyleCnt="4" custScaleX="124935" custScaleY="84793" custLinFactNeighborX="991" custLinFactNeighborY="-6515"/>
      <dgm:spPr/>
    </dgm:pt>
    <dgm:pt modelId="{1070CFCE-BBAF-436D-8F12-8DA5F25E9613}" type="pres">
      <dgm:prSet presAssocID="{E9733057-77D8-4B8D-A485-A5C7D9A26B14}" presName="child4Text" presStyleLbl="bgAcc1" presStyleIdx="3" presStyleCnt="4">
        <dgm:presLayoutVars>
          <dgm:bulletEnabled val="1"/>
        </dgm:presLayoutVars>
      </dgm:prSet>
      <dgm:spPr/>
    </dgm:pt>
    <dgm:pt modelId="{2421744C-9EEA-4DB7-BBE6-A7FAD3DE1057}" type="pres">
      <dgm:prSet presAssocID="{E9733057-77D8-4B8D-A485-A5C7D9A26B14}" presName="childPlaceholder" presStyleCnt="0"/>
      <dgm:spPr/>
    </dgm:pt>
    <dgm:pt modelId="{8D6FA084-F78F-4284-8840-D5BA4CDEBE41}" type="pres">
      <dgm:prSet presAssocID="{E9733057-77D8-4B8D-A485-A5C7D9A26B14}" presName="circle" presStyleCnt="0"/>
      <dgm:spPr/>
    </dgm:pt>
    <dgm:pt modelId="{4E80C268-FC53-4A39-918D-36A9040B0737}" type="pres">
      <dgm:prSet presAssocID="{E9733057-77D8-4B8D-A485-A5C7D9A26B14}" presName="quadrant1" presStyleLbl="node1" presStyleIdx="0" presStyleCnt="4" custLinFactNeighborY="717">
        <dgm:presLayoutVars>
          <dgm:chMax val="1"/>
          <dgm:bulletEnabled val="1"/>
        </dgm:presLayoutVars>
      </dgm:prSet>
      <dgm:spPr/>
    </dgm:pt>
    <dgm:pt modelId="{BEF18B0C-8B81-431E-8B9D-EC765897F442}" type="pres">
      <dgm:prSet presAssocID="{E9733057-77D8-4B8D-A485-A5C7D9A26B14}" presName="quadrant2" presStyleLbl="node1" presStyleIdx="1" presStyleCnt="4" custScaleX="107613">
        <dgm:presLayoutVars>
          <dgm:chMax val="1"/>
          <dgm:bulletEnabled val="1"/>
        </dgm:presLayoutVars>
      </dgm:prSet>
      <dgm:spPr/>
    </dgm:pt>
    <dgm:pt modelId="{8D80C356-E8E8-4A79-9CC6-1CD40B776B3C}" type="pres">
      <dgm:prSet presAssocID="{E9733057-77D8-4B8D-A485-A5C7D9A26B14}" presName="quadrant3" presStyleLbl="node1" presStyleIdx="2" presStyleCnt="4" custScaleX="102709" custScaleY="106509" custLinFactNeighborX="3695" custLinFactNeighborY="1233">
        <dgm:presLayoutVars>
          <dgm:chMax val="1"/>
          <dgm:bulletEnabled val="1"/>
        </dgm:presLayoutVars>
      </dgm:prSet>
      <dgm:spPr/>
    </dgm:pt>
    <dgm:pt modelId="{7D86875F-9C7F-4915-BDFE-37DC07E33F42}" type="pres">
      <dgm:prSet presAssocID="{E9733057-77D8-4B8D-A485-A5C7D9A26B14}" presName="quadrant4" presStyleLbl="node1" presStyleIdx="3" presStyleCnt="4" custScaleX="101222" custScaleY="104572" custLinFactNeighborX="201" custLinFactNeighborY="-1747">
        <dgm:presLayoutVars>
          <dgm:chMax val="1"/>
          <dgm:bulletEnabled val="1"/>
        </dgm:presLayoutVars>
      </dgm:prSet>
      <dgm:spPr/>
    </dgm:pt>
    <dgm:pt modelId="{99DAAF89-880F-4036-874B-E79219D799A2}" type="pres">
      <dgm:prSet presAssocID="{E9733057-77D8-4B8D-A485-A5C7D9A26B14}" presName="quadrantPlaceholder" presStyleCnt="0"/>
      <dgm:spPr/>
    </dgm:pt>
    <dgm:pt modelId="{759E13DE-0A3C-4EAF-953F-F82E39462DB9}" type="pres">
      <dgm:prSet presAssocID="{E9733057-77D8-4B8D-A485-A5C7D9A26B14}" presName="center1" presStyleLbl="fgShp" presStyleIdx="0" presStyleCnt="2"/>
      <dgm:spPr/>
    </dgm:pt>
    <dgm:pt modelId="{996242C2-EB9D-40BC-8303-CBC29620198B}" type="pres">
      <dgm:prSet presAssocID="{E9733057-77D8-4B8D-A485-A5C7D9A26B14}" presName="center2" presStyleLbl="fgShp" presStyleIdx="1" presStyleCnt="2"/>
      <dgm:spPr/>
    </dgm:pt>
  </dgm:ptLst>
  <dgm:cxnLst>
    <dgm:cxn modelId="{93A97F02-C93C-46A3-9EBE-6657A12D629D}" srcId="{E9733057-77D8-4B8D-A485-A5C7D9A26B14}" destId="{E57B1B50-2AB9-48A2-9E93-EAA571A01377}" srcOrd="0" destOrd="0" parTransId="{9C36662E-C3B6-4074-BB1D-2663BA19A159}" sibTransId="{48B51B45-2B22-4A74-964F-D39B70816C80}"/>
    <dgm:cxn modelId="{2A86BF1C-6CDA-4008-92AE-A61910D9EE80}" type="presOf" srcId="{E9733057-77D8-4B8D-A485-A5C7D9A26B14}" destId="{7CFF320B-3EAD-4984-B1AD-7154BBD3026E}" srcOrd="0" destOrd="0" presId="urn:microsoft.com/office/officeart/2005/8/layout/cycle4"/>
    <dgm:cxn modelId="{AF340620-E9B7-4ED2-BB3C-30524EA1BBC0}" type="presOf" srcId="{AE5E0F36-F25A-4F6B-97CA-845FE08801A6}" destId="{D7AE5006-99DF-4886-9E64-23EC38E7E857}" srcOrd="1" destOrd="0" presId="urn:microsoft.com/office/officeart/2005/8/layout/cycle4"/>
    <dgm:cxn modelId="{DAFB5E25-39E3-4173-A59F-F42B3FD08AA9}" type="presOf" srcId="{AE5E0F36-F25A-4F6B-97CA-845FE08801A6}" destId="{C7B96ED5-2EB3-4926-8A83-F835E15C9885}" srcOrd="0" destOrd="0" presId="urn:microsoft.com/office/officeart/2005/8/layout/cycle4"/>
    <dgm:cxn modelId="{01D2CD2B-D995-4373-91C2-FBAF4A98C313}" type="presOf" srcId="{7E638395-207C-49EA-95A4-60D1CF4E8DC1}" destId="{1070CFCE-BBAF-436D-8F12-8DA5F25E9613}" srcOrd="1" destOrd="2" presId="urn:microsoft.com/office/officeart/2005/8/layout/cycle4"/>
    <dgm:cxn modelId="{F97AE933-EAEC-439C-B38A-ECE58C688DDA}" type="presOf" srcId="{7E638395-207C-49EA-95A4-60D1CF4E8DC1}" destId="{9A5AD864-A4DE-4DC8-B9EA-B575BD80D2BA}" srcOrd="0" destOrd="2" presId="urn:microsoft.com/office/officeart/2005/8/layout/cycle4"/>
    <dgm:cxn modelId="{72298138-A022-45A4-8EF5-DD212CED30FF}" type="presOf" srcId="{A507DCD1-2B71-4A6D-B7AD-17739BDC811A}" destId="{B268A84E-3250-4FC5-A85E-305B61F0830C}" srcOrd="1" destOrd="0" presId="urn:microsoft.com/office/officeart/2005/8/layout/cycle4"/>
    <dgm:cxn modelId="{E6E80C5D-E96D-4B4C-B8AA-C1C7D1C6615A}" type="presOf" srcId="{67B6D869-D684-4F43-AD14-F702EFAA1A24}" destId="{BEF18B0C-8B81-431E-8B9D-EC765897F442}" srcOrd="0" destOrd="0" presId="urn:microsoft.com/office/officeart/2005/8/layout/cycle4"/>
    <dgm:cxn modelId="{14D43F62-66DC-4E59-ABCE-944933BD80AB}" type="presOf" srcId="{6B1AB20E-E18A-40BA-80CD-9A07C6A04D1C}" destId="{4F6004C0-FB84-4F1A-B953-734791C0F065}" srcOrd="0" destOrd="0" presId="urn:microsoft.com/office/officeart/2005/8/layout/cycle4"/>
    <dgm:cxn modelId="{3CD28444-7EB0-43DF-AE6A-E29F5D7F527D}" type="presOf" srcId="{DC3E15B5-3C3B-47FC-988D-CF7C6CB7E412}" destId="{7D86875F-9C7F-4915-BDFE-37DC07E33F42}" srcOrd="0" destOrd="0" presId="urn:microsoft.com/office/officeart/2005/8/layout/cycle4"/>
    <dgm:cxn modelId="{E8269248-CE69-41A3-9808-B274CB3CA68B}" type="presOf" srcId="{88AD9E17-EE97-4A54-978D-22D7BE94E44B}" destId="{1070CFCE-BBAF-436D-8F12-8DA5F25E9613}" srcOrd="1" destOrd="1" presId="urn:microsoft.com/office/officeart/2005/8/layout/cycle4"/>
    <dgm:cxn modelId="{FF987375-BE77-4B02-B591-44F90F39E16B}" srcId="{DC3E15B5-3C3B-47FC-988D-CF7C6CB7E412}" destId="{88AD9E17-EE97-4A54-978D-22D7BE94E44B}" srcOrd="1" destOrd="0" parTransId="{2B519C29-BCF4-48B4-BC15-29298D465136}" sibTransId="{A45F2FE5-B0C4-4202-A79F-EFF4B26D4C0A}"/>
    <dgm:cxn modelId="{90340B58-8E9F-4CBD-B166-0D79618F48C6}" srcId="{E57B1B50-2AB9-48A2-9E93-EAA571A01377}" destId="{AE5E0F36-F25A-4F6B-97CA-845FE08801A6}" srcOrd="0" destOrd="0" parTransId="{7C956E01-3F84-4AD3-A82A-4D0AA14B9D92}" sibTransId="{235D38E8-DC19-4741-8B9A-F591D8AC9933}"/>
    <dgm:cxn modelId="{6581A758-9C35-4A43-9F6A-613E13A4D216}" type="presOf" srcId="{1D339555-5350-4D29-A5C1-81E29F666137}" destId="{9A5AD864-A4DE-4DC8-B9EA-B575BD80D2BA}" srcOrd="0" destOrd="0" presId="urn:microsoft.com/office/officeart/2005/8/layout/cycle4"/>
    <dgm:cxn modelId="{872B5259-7F00-4FC4-9E7A-856C146A5C1B}" srcId="{DC3E15B5-3C3B-47FC-988D-CF7C6CB7E412}" destId="{7E638395-207C-49EA-95A4-60D1CF4E8DC1}" srcOrd="2" destOrd="0" parTransId="{4E58342F-FEE9-4BCD-816F-4B90108AC853}" sibTransId="{49B049A3-7783-466B-BA88-D87C568F187D}"/>
    <dgm:cxn modelId="{1691017F-8EE1-4915-8FB9-E18DF50803B8}" type="presOf" srcId="{1D339555-5350-4D29-A5C1-81E29F666137}" destId="{1070CFCE-BBAF-436D-8F12-8DA5F25E9613}" srcOrd="1" destOrd="0" presId="urn:microsoft.com/office/officeart/2005/8/layout/cycle4"/>
    <dgm:cxn modelId="{1AF7F28C-0E5F-456C-8AD0-C81C0C31D500}" srcId="{E9733057-77D8-4B8D-A485-A5C7D9A26B14}" destId="{4616B2C0-178F-4794-ACD9-2D508A441EE2}" srcOrd="2" destOrd="0" parTransId="{FFEA7AAD-FA80-4A43-AF4F-094B84FDCEC1}" sibTransId="{2356D256-496D-46FC-93C6-AA78C5DE5227}"/>
    <dgm:cxn modelId="{F3C99393-4828-4413-89FA-19FA0993E66B}" type="presOf" srcId="{88AD9E17-EE97-4A54-978D-22D7BE94E44B}" destId="{9A5AD864-A4DE-4DC8-B9EA-B575BD80D2BA}" srcOrd="0" destOrd="1" presId="urn:microsoft.com/office/officeart/2005/8/layout/cycle4"/>
    <dgm:cxn modelId="{9233F1A6-A6B2-488F-A45C-9C0F6F955FD0}" srcId="{4616B2C0-178F-4794-ACD9-2D508A441EE2}" destId="{A507DCD1-2B71-4A6D-B7AD-17739BDC811A}" srcOrd="0" destOrd="0" parTransId="{F5214DCF-C7E1-42B7-A68E-2409F8EDF8F0}" sibTransId="{80715542-FF95-4B34-9BDE-FF35270DDE01}"/>
    <dgm:cxn modelId="{642A99BA-1DB1-4BAF-A55E-9538C5359BDF}" type="presOf" srcId="{4616B2C0-178F-4794-ACD9-2D508A441EE2}" destId="{8D80C356-E8E8-4A79-9CC6-1CD40B776B3C}" srcOrd="0" destOrd="0" presId="urn:microsoft.com/office/officeart/2005/8/layout/cycle4"/>
    <dgm:cxn modelId="{2E5DAEBA-D55E-4B39-9DD4-F17B0107E2D8}" srcId="{E9733057-77D8-4B8D-A485-A5C7D9A26B14}" destId="{DC3E15B5-3C3B-47FC-988D-CF7C6CB7E412}" srcOrd="3" destOrd="0" parTransId="{07563B5C-91B2-49BF-8467-D1CCAF531C9C}" sibTransId="{F605DC75-4FF6-49D1-92F6-70D7B5A324A6}"/>
    <dgm:cxn modelId="{8805CACB-0CA5-48E4-BAE9-49A294FDEF71}" type="presOf" srcId="{A507DCD1-2B71-4A6D-B7AD-17739BDC811A}" destId="{E5A41DA9-4C7F-40E7-9F0B-712C08F542D8}" srcOrd="0" destOrd="0" presId="urn:microsoft.com/office/officeart/2005/8/layout/cycle4"/>
    <dgm:cxn modelId="{DEED8CD3-0FE5-45E2-BB2C-346A862F17C1}" type="presOf" srcId="{E57B1B50-2AB9-48A2-9E93-EAA571A01377}" destId="{4E80C268-FC53-4A39-918D-36A9040B0737}" srcOrd="0" destOrd="0" presId="urn:microsoft.com/office/officeart/2005/8/layout/cycle4"/>
    <dgm:cxn modelId="{9D9543DD-D5AC-4583-A4BB-A638A9416407}" type="presOf" srcId="{6B1AB20E-E18A-40BA-80CD-9A07C6A04D1C}" destId="{006EAE91-0161-49B3-9218-0DA15BB349C7}" srcOrd="1" destOrd="0" presId="urn:microsoft.com/office/officeart/2005/8/layout/cycle4"/>
    <dgm:cxn modelId="{CD45E2DF-C0F1-4577-AE5B-3E33CB270137}" srcId="{E9733057-77D8-4B8D-A485-A5C7D9A26B14}" destId="{67B6D869-D684-4F43-AD14-F702EFAA1A24}" srcOrd="1" destOrd="0" parTransId="{7C699446-A727-4375-8246-41FDB671254F}" sibTransId="{0F90F7AF-91D9-4166-893B-050128D0563D}"/>
    <dgm:cxn modelId="{C48B71F0-A0F8-4A61-BC9E-3B197709D6C8}" srcId="{67B6D869-D684-4F43-AD14-F702EFAA1A24}" destId="{6B1AB20E-E18A-40BA-80CD-9A07C6A04D1C}" srcOrd="0" destOrd="0" parTransId="{0EAE4D77-BF5E-49A3-B594-1AFC4B0EA946}" sibTransId="{E298C818-59D4-4D26-BF42-34B98CFBDC94}"/>
    <dgm:cxn modelId="{557143F3-D436-4775-9763-C2CCEA2B9E33}" srcId="{DC3E15B5-3C3B-47FC-988D-CF7C6CB7E412}" destId="{1D339555-5350-4D29-A5C1-81E29F666137}" srcOrd="0" destOrd="0" parTransId="{0FE3855C-F7D5-41EF-B192-B8072B1A6E53}" sibTransId="{43200020-8700-49E3-852D-66E73CAE2380}"/>
    <dgm:cxn modelId="{6A15CD83-55FB-47FE-A3CB-1509D2C752E6}" type="presParOf" srcId="{7CFF320B-3EAD-4984-B1AD-7154BBD3026E}" destId="{53006230-0E98-469B-A3CB-501705B1D1B6}" srcOrd="0" destOrd="0" presId="urn:microsoft.com/office/officeart/2005/8/layout/cycle4"/>
    <dgm:cxn modelId="{FB0AFA37-1BC7-445C-B0F9-782AD7308D1B}" type="presParOf" srcId="{53006230-0E98-469B-A3CB-501705B1D1B6}" destId="{C1AD5E75-F23C-42F9-B0F3-02286B8F607C}" srcOrd="0" destOrd="0" presId="urn:microsoft.com/office/officeart/2005/8/layout/cycle4"/>
    <dgm:cxn modelId="{9F4BFBB6-0DAC-4A66-9628-0E3EAE9D366A}" type="presParOf" srcId="{C1AD5E75-F23C-42F9-B0F3-02286B8F607C}" destId="{C7B96ED5-2EB3-4926-8A83-F835E15C9885}" srcOrd="0" destOrd="0" presId="urn:microsoft.com/office/officeart/2005/8/layout/cycle4"/>
    <dgm:cxn modelId="{AFB699C8-C330-40F7-A7ED-00402EA1A6BD}" type="presParOf" srcId="{C1AD5E75-F23C-42F9-B0F3-02286B8F607C}" destId="{D7AE5006-99DF-4886-9E64-23EC38E7E857}" srcOrd="1" destOrd="0" presId="urn:microsoft.com/office/officeart/2005/8/layout/cycle4"/>
    <dgm:cxn modelId="{7CF65F5E-49FD-49A1-96A9-9E2E3947C306}" type="presParOf" srcId="{53006230-0E98-469B-A3CB-501705B1D1B6}" destId="{D513863F-7A00-42CA-ACCE-796B061D7687}" srcOrd="1" destOrd="0" presId="urn:microsoft.com/office/officeart/2005/8/layout/cycle4"/>
    <dgm:cxn modelId="{FC348457-4624-4818-BCAB-ACD6380B9883}" type="presParOf" srcId="{D513863F-7A00-42CA-ACCE-796B061D7687}" destId="{4F6004C0-FB84-4F1A-B953-734791C0F065}" srcOrd="0" destOrd="0" presId="urn:microsoft.com/office/officeart/2005/8/layout/cycle4"/>
    <dgm:cxn modelId="{17F7E321-C5D2-4115-BF99-7C4CEB84FBE5}" type="presParOf" srcId="{D513863F-7A00-42CA-ACCE-796B061D7687}" destId="{006EAE91-0161-49B3-9218-0DA15BB349C7}" srcOrd="1" destOrd="0" presId="urn:microsoft.com/office/officeart/2005/8/layout/cycle4"/>
    <dgm:cxn modelId="{2E4C9BBF-62AD-4374-BC33-3E8152E74E90}" type="presParOf" srcId="{53006230-0E98-469B-A3CB-501705B1D1B6}" destId="{DB9033CF-C6FB-4284-AEF5-93D1B0641E72}" srcOrd="2" destOrd="0" presId="urn:microsoft.com/office/officeart/2005/8/layout/cycle4"/>
    <dgm:cxn modelId="{F5D3622C-A5B3-4D63-87E2-A16D29086DE8}" type="presParOf" srcId="{DB9033CF-C6FB-4284-AEF5-93D1B0641E72}" destId="{E5A41DA9-4C7F-40E7-9F0B-712C08F542D8}" srcOrd="0" destOrd="0" presId="urn:microsoft.com/office/officeart/2005/8/layout/cycle4"/>
    <dgm:cxn modelId="{1645AA66-0D3E-41F9-A7EA-9A872D383EEA}" type="presParOf" srcId="{DB9033CF-C6FB-4284-AEF5-93D1B0641E72}" destId="{B268A84E-3250-4FC5-A85E-305B61F0830C}" srcOrd="1" destOrd="0" presId="urn:microsoft.com/office/officeart/2005/8/layout/cycle4"/>
    <dgm:cxn modelId="{D37D0C27-1982-406B-949A-34200504B041}" type="presParOf" srcId="{53006230-0E98-469B-A3CB-501705B1D1B6}" destId="{C13D8909-27F7-40F6-96A7-C2E63DF6A5A6}" srcOrd="3" destOrd="0" presId="urn:microsoft.com/office/officeart/2005/8/layout/cycle4"/>
    <dgm:cxn modelId="{54F8556C-5079-4084-BF79-B5BF1FE079C5}" type="presParOf" srcId="{C13D8909-27F7-40F6-96A7-C2E63DF6A5A6}" destId="{9A5AD864-A4DE-4DC8-B9EA-B575BD80D2BA}" srcOrd="0" destOrd="0" presId="urn:microsoft.com/office/officeart/2005/8/layout/cycle4"/>
    <dgm:cxn modelId="{BD7B99D5-AD2A-40C0-8669-48301F04F0DE}" type="presParOf" srcId="{C13D8909-27F7-40F6-96A7-C2E63DF6A5A6}" destId="{1070CFCE-BBAF-436D-8F12-8DA5F25E9613}" srcOrd="1" destOrd="0" presId="urn:microsoft.com/office/officeart/2005/8/layout/cycle4"/>
    <dgm:cxn modelId="{4378E2D1-C7F7-49BC-8EBA-411FA86AAE52}" type="presParOf" srcId="{53006230-0E98-469B-A3CB-501705B1D1B6}" destId="{2421744C-9EEA-4DB7-BBE6-A7FAD3DE1057}" srcOrd="4" destOrd="0" presId="urn:microsoft.com/office/officeart/2005/8/layout/cycle4"/>
    <dgm:cxn modelId="{905DB959-0930-43ED-BB65-8B7A4E200759}" type="presParOf" srcId="{7CFF320B-3EAD-4984-B1AD-7154BBD3026E}" destId="{8D6FA084-F78F-4284-8840-D5BA4CDEBE41}" srcOrd="1" destOrd="0" presId="urn:microsoft.com/office/officeart/2005/8/layout/cycle4"/>
    <dgm:cxn modelId="{8DB50459-6A07-4469-8485-75E415D475FD}" type="presParOf" srcId="{8D6FA084-F78F-4284-8840-D5BA4CDEBE41}" destId="{4E80C268-FC53-4A39-918D-36A9040B0737}" srcOrd="0" destOrd="0" presId="urn:microsoft.com/office/officeart/2005/8/layout/cycle4"/>
    <dgm:cxn modelId="{8194DD63-E7D4-44FD-A4D1-7AB585323DAD}" type="presParOf" srcId="{8D6FA084-F78F-4284-8840-D5BA4CDEBE41}" destId="{BEF18B0C-8B81-431E-8B9D-EC765897F442}" srcOrd="1" destOrd="0" presId="urn:microsoft.com/office/officeart/2005/8/layout/cycle4"/>
    <dgm:cxn modelId="{4364704E-CA87-43C4-9513-594EB0E6AC59}" type="presParOf" srcId="{8D6FA084-F78F-4284-8840-D5BA4CDEBE41}" destId="{8D80C356-E8E8-4A79-9CC6-1CD40B776B3C}" srcOrd="2" destOrd="0" presId="urn:microsoft.com/office/officeart/2005/8/layout/cycle4"/>
    <dgm:cxn modelId="{EFD2BDBF-BA5B-4911-848E-6C1401A62AC5}" type="presParOf" srcId="{8D6FA084-F78F-4284-8840-D5BA4CDEBE41}" destId="{7D86875F-9C7F-4915-BDFE-37DC07E33F42}" srcOrd="3" destOrd="0" presId="urn:microsoft.com/office/officeart/2005/8/layout/cycle4"/>
    <dgm:cxn modelId="{905FBBB9-E656-46A1-BF8B-C82F6310D2BE}" type="presParOf" srcId="{8D6FA084-F78F-4284-8840-D5BA4CDEBE41}" destId="{99DAAF89-880F-4036-874B-E79219D799A2}" srcOrd="4" destOrd="0" presId="urn:microsoft.com/office/officeart/2005/8/layout/cycle4"/>
    <dgm:cxn modelId="{F6EDF473-E6EA-4B4A-89C1-9E973FEBDE84}" type="presParOf" srcId="{7CFF320B-3EAD-4984-B1AD-7154BBD3026E}" destId="{759E13DE-0A3C-4EAF-953F-F82E39462DB9}" srcOrd="2" destOrd="0" presId="urn:microsoft.com/office/officeart/2005/8/layout/cycle4"/>
    <dgm:cxn modelId="{2640761C-B8F7-49D6-ADB2-CB3B6F62BF42}" type="presParOf" srcId="{7CFF320B-3EAD-4984-B1AD-7154BBD3026E}" destId="{996242C2-EB9D-40BC-8303-CBC29620198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41DA9-4C7F-40E7-9F0B-712C08F542D8}">
      <dsp:nvSpPr>
        <dsp:cNvPr id="0" name=""/>
        <dsp:cNvSpPr/>
      </dsp:nvSpPr>
      <dsp:spPr>
        <a:xfrm>
          <a:off x="6036643" y="3789588"/>
          <a:ext cx="2738971" cy="1438612"/>
        </a:xfrm>
        <a:prstGeom prst="roundRect">
          <a:avLst>
            <a:gd name="adj" fmla="val 10000"/>
          </a:avLst>
        </a:prstGeom>
        <a:solidFill>
          <a:schemeClr val="accent6">
            <a:lumMod val="40000"/>
            <a:lumOff val="60000"/>
          </a:schemeClr>
        </a:solidFill>
        <a:ln w="9525" cap="flat" cmpd="sng" algn="ctr">
          <a:solidFill>
            <a:schemeClr val="accent2">
              <a:hueOff val="-2916128"/>
              <a:satOff val="-5613"/>
              <a:lumOff val="392"/>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Book Antiqua" panose="02040602050305030304" pitchFamily="18" charset="0"/>
              <a:cs typeface="Arial" panose="020B0604020202020204" pitchFamily="34" charset="0"/>
            </a:rPr>
            <a:t>Informed, Fact-Based, Bounded-by-Law</a:t>
          </a:r>
        </a:p>
      </dsp:txBody>
      <dsp:txXfrm>
        <a:off x="6889936" y="4180844"/>
        <a:ext cx="1854075" cy="1015755"/>
      </dsp:txXfrm>
    </dsp:sp>
    <dsp:sp modelId="{9A5AD864-A4DE-4DC8-B9EA-B575BD80D2BA}">
      <dsp:nvSpPr>
        <dsp:cNvPr id="0" name=""/>
        <dsp:cNvSpPr/>
      </dsp:nvSpPr>
      <dsp:spPr>
        <a:xfrm>
          <a:off x="1295335" y="3727933"/>
          <a:ext cx="3366288" cy="1479961"/>
        </a:xfrm>
        <a:prstGeom prst="roundRect">
          <a:avLst>
            <a:gd name="adj" fmla="val 10000"/>
          </a:avLst>
        </a:prstGeom>
        <a:solidFill>
          <a:schemeClr val="accent6">
            <a:lumMod val="40000"/>
            <a:lumOff val="60000"/>
          </a:schemeClr>
        </a:solidFill>
        <a:ln w="9525" cap="flat" cmpd="sng" algn="ctr">
          <a:solidFill>
            <a:schemeClr val="accent2">
              <a:hueOff val="-4374192"/>
              <a:satOff val="-8420"/>
              <a:lumOff val="588"/>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Book Antiqua" panose="02040602050305030304" pitchFamily="18" charset="0"/>
              <a:cs typeface="Arial" panose="020B0604020202020204" pitchFamily="34" charset="0"/>
            </a:rPr>
            <a:t>Data + BICFs +</a:t>
          </a:r>
        </a:p>
        <a:p>
          <a:pPr marL="171450" lvl="1" indent="-171450" algn="l" defTabSz="711200">
            <a:lnSpc>
              <a:spcPct val="90000"/>
            </a:lnSpc>
            <a:spcBef>
              <a:spcPct val="0"/>
            </a:spcBef>
            <a:spcAft>
              <a:spcPct val="15000"/>
            </a:spcAft>
            <a:buChar char="•"/>
          </a:pPr>
          <a:r>
            <a:rPr lang="en-US" sz="1600" kern="1200" dirty="0">
              <a:latin typeface="Book Antiqua" panose="02040602050305030304" pitchFamily="18" charset="0"/>
              <a:cs typeface="Arial" panose="020B0604020202020204" pitchFamily="34" charset="0"/>
            </a:rPr>
            <a:t>Interventions=</a:t>
          </a:r>
        </a:p>
        <a:p>
          <a:pPr marL="171450" lvl="1" indent="-171450" algn="l" defTabSz="711200">
            <a:lnSpc>
              <a:spcPct val="90000"/>
            </a:lnSpc>
            <a:spcBef>
              <a:spcPct val="0"/>
            </a:spcBef>
            <a:spcAft>
              <a:spcPct val="15000"/>
            </a:spcAft>
            <a:buChar char="•"/>
          </a:pPr>
          <a:r>
            <a:rPr lang="en-US" sz="1600" kern="1200" dirty="0">
              <a:latin typeface="Book Antiqua" panose="02040602050305030304" pitchFamily="18" charset="0"/>
              <a:cs typeface="Arial" panose="020B0604020202020204" pitchFamily="34" charset="0"/>
            </a:rPr>
            <a:t>Recommendations</a:t>
          </a:r>
        </a:p>
      </dsp:txBody>
      <dsp:txXfrm>
        <a:off x="1327845" y="4130433"/>
        <a:ext cx="2291382" cy="1044950"/>
      </dsp:txXfrm>
    </dsp:sp>
    <dsp:sp modelId="{4F6004C0-FB84-4F1A-B953-734791C0F065}">
      <dsp:nvSpPr>
        <dsp:cNvPr id="0" name=""/>
        <dsp:cNvSpPr/>
      </dsp:nvSpPr>
      <dsp:spPr>
        <a:xfrm>
          <a:off x="5990905" y="137649"/>
          <a:ext cx="2714101" cy="1470082"/>
        </a:xfrm>
        <a:prstGeom prst="roundRect">
          <a:avLst>
            <a:gd name="adj" fmla="val 10000"/>
          </a:avLst>
        </a:prstGeom>
        <a:solidFill>
          <a:schemeClr val="accent6">
            <a:lumMod val="40000"/>
            <a:lumOff val="60000"/>
          </a:schemeClr>
        </a:solidFill>
        <a:ln w="9525" cap="flat" cmpd="sng" algn="ctr">
          <a:solidFill>
            <a:schemeClr val="accent2">
              <a:hueOff val="-1458064"/>
              <a:satOff val="-2807"/>
              <a:lumOff val="196"/>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latin typeface="Book Antiqua" panose="02040602050305030304" pitchFamily="18" charset="0"/>
              <a:cs typeface="Arial" panose="020B0604020202020204" pitchFamily="34" charset="0"/>
            </a:rPr>
            <a:t>Multi-Source Data Collection, Ethics, Respect for Diversity</a:t>
          </a:r>
        </a:p>
      </dsp:txBody>
      <dsp:txXfrm>
        <a:off x="6837428" y="169942"/>
        <a:ext cx="1835285" cy="1037975"/>
      </dsp:txXfrm>
    </dsp:sp>
    <dsp:sp modelId="{C7B96ED5-2EB3-4926-8A83-F835E15C9885}">
      <dsp:nvSpPr>
        <dsp:cNvPr id="0" name=""/>
        <dsp:cNvSpPr/>
      </dsp:nvSpPr>
      <dsp:spPr>
        <a:xfrm>
          <a:off x="1369526" y="137649"/>
          <a:ext cx="3164502" cy="1470082"/>
        </a:xfrm>
        <a:prstGeom prst="roundRect">
          <a:avLst>
            <a:gd name="adj" fmla="val 10000"/>
          </a:avLst>
        </a:prstGeom>
        <a:solidFill>
          <a:schemeClr val="accent6">
            <a:lumMod val="40000"/>
            <a:lumOff val="60000"/>
          </a:schemeClr>
        </a:solidFill>
        <a:ln w="9525" cap="flat" cmpd="sng" algn="ctr">
          <a:solidFill>
            <a:schemeClr val="accent2">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latin typeface="Book Antiqua" panose="02040602050305030304" pitchFamily="18" charset="0"/>
              <a:cs typeface="Arial" panose="020B0604020202020204" pitchFamily="34" charset="0"/>
            </a:rPr>
            <a:t>Research, Generalizability, Bias, Reliability, Validity</a:t>
          </a:r>
        </a:p>
      </dsp:txBody>
      <dsp:txXfrm>
        <a:off x="1401819" y="169942"/>
        <a:ext cx="2150565" cy="1037975"/>
      </dsp:txXfrm>
    </dsp:sp>
    <dsp:sp modelId="{4E80C268-FC53-4A39-918D-36A9040B0737}">
      <dsp:nvSpPr>
        <dsp:cNvPr id="0" name=""/>
        <dsp:cNvSpPr/>
      </dsp:nvSpPr>
      <dsp:spPr>
        <a:xfrm>
          <a:off x="2576775" y="327829"/>
          <a:ext cx="2361718" cy="2361718"/>
        </a:xfrm>
        <a:prstGeom prst="pieWedge">
          <a:avLst/>
        </a:prstGeom>
        <a:solidFill>
          <a:srgbClr val="0070C0"/>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cs typeface="Arial" panose="020B0604020202020204" pitchFamily="34" charset="0"/>
            </a:rPr>
            <a:t>Knowledge</a:t>
          </a:r>
        </a:p>
      </dsp:txBody>
      <dsp:txXfrm>
        <a:off x="3268506" y="1019560"/>
        <a:ext cx="1669987" cy="1669987"/>
      </dsp:txXfrm>
    </dsp:sp>
    <dsp:sp modelId="{BEF18B0C-8B81-431E-8B9D-EC765897F442}">
      <dsp:nvSpPr>
        <dsp:cNvPr id="0" name=""/>
        <dsp:cNvSpPr/>
      </dsp:nvSpPr>
      <dsp:spPr>
        <a:xfrm rot="5400000">
          <a:off x="5047580" y="220997"/>
          <a:ext cx="2361718" cy="2541516"/>
        </a:xfrm>
        <a:prstGeom prst="pieWedge">
          <a:avLst/>
        </a:prstGeom>
        <a:solidFill>
          <a:schemeClr val="accent6">
            <a:lumMod val="75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cs typeface="Arial" panose="020B0604020202020204" pitchFamily="34" charset="0"/>
            </a:rPr>
            <a:t>Investigate</a:t>
          </a:r>
        </a:p>
      </dsp:txBody>
      <dsp:txXfrm rot="-5400000">
        <a:off x="4957681" y="1002627"/>
        <a:ext cx="1797123" cy="1669987"/>
      </dsp:txXfrm>
    </dsp:sp>
    <dsp:sp modelId="{8D80C356-E8E8-4A79-9CC6-1CD40B776B3C}">
      <dsp:nvSpPr>
        <dsp:cNvPr id="0" name=""/>
        <dsp:cNvSpPr/>
      </dsp:nvSpPr>
      <dsp:spPr>
        <a:xfrm rot="10800000">
          <a:off x="5102856" y="2733959"/>
          <a:ext cx="2425697" cy="2515443"/>
        </a:xfrm>
        <a:prstGeom prst="pieWedge">
          <a:avLst/>
        </a:prstGeom>
        <a:solidFill>
          <a:schemeClr val="bg2">
            <a:lumMod val="75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cs typeface="Arial" panose="020B0604020202020204" pitchFamily="34" charset="0"/>
            </a:rPr>
            <a:t>Judicial decision making</a:t>
          </a:r>
        </a:p>
      </dsp:txBody>
      <dsp:txXfrm rot="10800000">
        <a:off x="5102856" y="2733959"/>
        <a:ext cx="1715227" cy="1778687"/>
      </dsp:txXfrm>
    </dsp:sp>
    <dsp:sp modelId="{7D86875F-9C7F-4915-BDFE-37DC07E33F42}">
      <dsp:nvSpPr>
        <dsp:cNvPr id="0" name=""/>
        <dsp:cNvSpPr/>
      </dsp:nvSpPr>
      <dsp:spPr>
        <a:xfrm rot="16200000">
          <a:off x="2527533" y="2726011"/>
          <a:ext cx="2469696" cy="2390579"/>
        </a:xfrm>
        <a:prstGeom prst="pieWedge">
          <a:avLst/>
        </a:prstGeom>
        <a:solidFill>
          <a:schemeClr val="accent6">
            <a:lumMod val="50000"/>
          </a:schemeClr>
        </a:solidFill>
        <a:ln>
          <a:noFill/>
        </a:ln>
        <a:effectLst>
          <a:outerShdw blurRad="50800" dist="25400" dir="5400000" rotWithShape="0">
            <a:srgbClr val="000000">
              <a:alpha val="2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ook Antiqua" panose="02040602050305030304" pitchFamily="18" charset="0"/>
              <a:cs typeface="Arial" panose="020B0604020202020204" pitchFamily="34" charset="0"/>
            </a:rPr>
            <a:t>Parenting Plan</a:t>
          </a:r>
        </a:p>
      </dsp:txBody>
      <dsp:txXfrm rot="5400000">
        <a:off x="3267276" y="2686453"/>
        <a:ext cx="1690395" cy="1746339"/>
      </dsp:txXfrm>
    </dsp:sp>
    <dsp:sp modelId="{759E13DE-0A3C-4EAF-953F-F82E39462DB9}">
      <dsp:nvSpPr>
        <dsp:cNvPr id="0" name=""/>
        <dsp:cNvSpPr/>
      </dsp:nvSpPr>
      <dsp:spPr>
        <a:xfrm>
          <a:off x="4585327" y="2236269"/>
          <a:ext cx="815420" cy="709061"/>
        </a:xfrm>
        <a:prstGeom prst="circularArrow">
          <a:avLst/>
        </a:prstGeom>
        <a:solidFill>
          <a:schemeClr val="accent2">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996242C2-EB9D-40BC-8303-CBC29620198B}">
      <dsp:nvSpPr>
        <dsp:cNvPr id="0" name=""/>
        <dsp:cNvSpPr/>
      </dsp:nvSpPr>
      <dsp:spPr>
        <a:xfrm rot="10800000">
          <a:off x="4585327" y="2508985"/>
          <a:ext cx="815420" cy="709061"/>
        </a:xfrm>
        <a:prstGeom prst="circularArrow">
          <a:avLst/>
        </a:prstGeom>
        <a:solidFill>
          <a:schemeClr val="accent2">
            <a:tint val="40000"/>
            <a:hueOff val="0"/>
            <a:satOff val="0"/>
            <a:lumOff val="0"/>
            <a:alphaOff val="0"/>
          </a:schemeClr>
        </a:solidFill>
        <a:ln>
          <a:noFill/>
        </a:ln>
        <a:effectLst>
          <a:outerShdw blurRad="63500" dist="25400" dir="5400000" algn="ctr" rotWithShape="0">
            <a:srgbClr val="000000">
              <a:alpha val="69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7071"/>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idx="1"/>
          </p:nvPr>
        </p:nvSpPr>
        <p:spPr>
          <a:xfrm>
            <a:off x="3978131" y="0"/>
            <a:ext cx="3043344" cy="467071"/>
          </a:xfrm>
          <a:prstGeom prst="rect">
            <a:avLst/>
          </a:prstGeom>
        </p:spPr>
        <p:txBody>
          <a:bodyPr vert="horz" lIns="93315" tIns="46658" rIns="93315" bIns="46658" rtlCol="0"/>
          <a:lstStyle>
            <a:lvl1pPr algn="r">
              <a:defRPr sz="1200"/>
            </a:lvl1pPr>
          </a:lstStyle>
          <a:p>
            <a:fld id="{83CA8142-96F6-4504-8815-502EAE6E4CA6}" type="datetimeFigureOut">
              <a:rPr lang="en-US" smtClean="0"/>
              <a:t>3/20/2019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8" rIns="93315" bIns="4665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315" tIns="46658" rIns="93315" bIns="4665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7070"/>
          </a:xfrm>
          <a:prstGeom prst="rect">
            <a:avLst/>
          </a:prstGeom>
        </p:spPr>
        <p:txBody>
          <a:bodyPr vert="horz" lIns="93315" tIns="46658" rIns="93315" bIns="46658"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4" cy="467070"/>
          </a:xfrm>
          <a:prstGeom prst="rect">
            <a:avLst/>
          </a:prstGeom>
        </p:spPr>
        <p:txBody>
          <a:bodyPr vert="horz" lIns="93315" tIns="46658" rIns="93315" bIns="46658" rtlCol="0" anchor="b"/>
          <a:lstStyle>
            <a:lvl1pPr algn="r">
              <a:defRPr sz="1200"/>
            </a:lvl1pPr>
          </a:lstStyle>
          <a:p>
            <a:fld id="{0877F45B-BE56-48DB-BBDA-52D378387C85}" type="slidenum">
              <a:rPr lang="en-US" smtClean="0"/>
              <a:t>‹#›</a:t>
            </a:fld>
            <a:endParaRPr lang="en-US"/>
          </a:p>
        </p:txBody>
      </p:sp>
    </p:spTree>
    <p:extLst>
      <p:ext uri="{BB962C8B-B14F-4D97-AF65-F5344CB8AC3E}">
        <p14:creationId xmlns:p14="http://schemas.microsoft.com/office/powerpoint/2010/main" val="298596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217EE66-B0CE-43B2-ABED-3C77166ED92C}" type="datetime1">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31D6775-64D5-4D46-853B-6F2C85F94306}" type="datetime1">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8CEAAB3-470A-4650-9DA4-85906928FB25}" type="datetime1">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D9C8FE-34C6-478C-B220-BFBFBB70125A}" type="datetime1">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30C2B2-6F80-4C62-A5E3-D7CD4FE58309}" type="datetime1">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57CF38A-7005-4587-BB02-3707A329F326}" type="datetime1">
              <a:rPr lang="en-US" smtClean="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961AEE7-2021-41BC-BD0C-ED21678F118B}" type="datetime1">
              <a:rPr lang="en-US" smtClean="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A5DB7-9243-4869-AA76-78A7185E1D70}" type="datetime1">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8546C9-3425-4B0B-9A06-852D6C517345}" type="datetime1">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2B5277-9DC6-47FF-BD5E-1E664BC0CD8F}" type="datetime1">
              <a:rPr lang="en-US" smtClean="0"/>
              <a:t>3/20/2019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89D91-CDCB-48E2-B385-56A48F077119}" type="slidenum">
              <a:rPr lang="en-US" smtClean="0"/>
              <a:t>‹#›</a:t>
            </a:fld>
            <a:endParaRPr lang="en-US"/>
          </a:p>
        </p:txBody>
      </p:sp>
    </p:spTree>
    <p:extLst>
      <p:ext uri="{BB962C8B-B14F-4D97-AF65-F5344CB8AC3E}">
        <p14:creationId xmlns:p14="http://schemas.microsoft.com/office/powerpoint/2010/main" val="4214048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80B1B-ECA3-4C6A-97F2-6E3B9DBA24AA}" type="datetime1">
              <a:rPr lang="en-US" smtClean="0"/>
              <a:t>3/20/2019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89D91-CDCB-48E2-B385-56A48F077119}" type="slidenum">
              <a:rPr lang="en-US" smtClean="0"/>
              <a:t>‹#›</a:t>
            </a:fld>
            <a:endParaRPr lang="en-US"/>
          </a:p>
        </p:txBody>
      </p:sp>
    </p:spTree>
    <p:extLst>
      <p:ext uri="{BB962C8B-B14F-4D97-AF65-F5344CB8AC3E}">
        <p14:creationId xmlns:p14="http://schemas.microsoft.com/office/powerpoint/2010/main" val="121939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4087D4-C231-408F-93A2-2836398894E2}" type="datetime1">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FE3898-A7E8-46C3-BC69-1A7EA329B851}" type="datetime1">
              <a:rPr lang="en-US" smtClean="0"/>
              <a:t>3/20/2019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F6BDE7-9E63-438F-9937-09C9AA34025F}" type="datetime1">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A95288-1B48-4075-B351-0F31D12A1041}" type="datetime1">
              <a:rPr lang="en-US" smtClean="0"/>
              <a:t>3/20/2019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C175C4-946B-4645-8D6B-5FEDE23B2495}" type="datetime1">
              <a:rPr lang="en-US" smtClean="0"/>
              <a:t>3/20/2019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2F7E1E08-E2BF-44B8-8888-99F8050E81EA}" type="datetime1">
              <a:rPr lang="en-US" smtClean="0"/>
              <a:t>3/20/2019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81C650-9291-40FF-AC9B-B63A59EEF328}" type="datetime1">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135F52-22AD-4BB5-8CB8-D3CAF27E30EA}" type="datetime1">
              <a:rPr lang="en-US" smtClean="0"/>
              <a:t>3/20/2019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325E5BA-B611-44F9-B31F-84D2B15E0917}" type="datetime1">
              <a:rPr lang="en-US" smtClean="0"/>
              <a:t>3/20/2019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tphd@aol.com" TargetMode="External"/><Relationship Id="rId2" Type="http://schemas.openxmlformats.org/officeDocument/2006/relationships/hyperlink" Target="mailto:dana@southernmainelaw.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hyperlink" Target="http://mebaroverseers.org/regulation/gal_rules.html" TargetMode="External"/><Relationship Id="rId2" Type="http://schemas.openxmlformats.org/officeDocument/2006/relationships/hyperlink" Target="http://www.courts.maine.gov/rules_adminorders/rules/index.shtml" TargetMode="Externa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hyperlink" Target="http://www.courts.maine.gov/fees_forms/forms/index.shtml#f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572" y="836907"/>
            <a:ext cx="10781422" cy="2138767"/>
          </a:xfrm>
        </p:spPr>
        <p:txBody>
          <a:bodyPr>
            <a:noAutofit/>
          </a:bodyPr>
          <a:lstStyle/>
          <a:p>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Ethics: Understand your role and stay in your lane</a:t>
            </a:r>
            <a:endParaRPr lang="en-US" sz="3600" b="1" dirty="0">
              <a:latin typeface="Book Antiqua" panose="02040602050305030304" pitchFamily="18" charset="0"/>
              <a:cs typeface="Arial" panose="020B0604020202020204" pitchFamily="34" charset="0"/>
            </a:endParaRPr>
          </a:p>
        </p:txBody>
      </p:sp>
      <p:sp>
        <p:nvSpPr>
          <p:cNvPr id="3" name="Subtitle 2"/>
          <p:cNvSpPr>
            <a:spLocks noGrp="1"/>
          </p:cNvSpPr>
          <p:nvPr>
            <p:ph type="subTitle" idx="1"/>
          </p:nvPr>
        </p:nvSpPr>
        <p:spPr>
          <a:xfrm>
            <a:off x="703004" y="2851687"/>
            <a:ext cx="10781423" cy="3719593"/>
          </a:xfrm>
        </p:spPr>
        <p:txBody>
          <a:bodyPr>
            <a:normAutofit fontScale="92500" lnSpcReduction="10000"/>
          </a:bodyPr>
          <a:lstStyle/>
          <a:p>
            <a:pPr>
              <a:lnSpc>
                <a:spcPct val="120000"/>
              </a:lnSpc>
            </a:pPr>
            <a:endParaRPr lang="en-US" dirty="0">
              <a:solidFill>
                <a:srgbClr val="FFFF00"/>
              </a:solidFill>
              <a:latin typeface="Arial" panose="020B0604020202020204" pitchFamily="34" charset="0"/>
              <a:cs typeface="Arial" panose="020B0604020202020204" pitchFamily="34" charset="0"/>
            </a:endParaRPr>
          </a:p>
          <a:p>
            <a:pPr>
              <a:lnSpc>
                <a:spcPct val="120000"/>
              </a:lnSpc>
            </a:pPr>
            <a:r>
              <a:rPr lang="en-US" sz="2400" dirty="0">
                <a:solidFill>
                  <a:schemeClr val="tx1"/>
                </a:solidFill>
                <a:latin typeface="Book Antiqua" panose="02040602050305030304" pitchFamily="18" charset="0"/>
                <a:cs typeface="Arial" panose="020B0604020202020204" pitchFamily="34" charset="0"/>
              </a:rPr>
              <a:t>Dana E. Prescott, JD, MSW, PhD*</a:t>
            </a:r>
          </a:p>
          <a:p>
            <a:r>
              <a:rPr lang="en-US" sz="2400" dirty="0">
                <a:solidFill>
                  <a:schemeClr val="tx1"/>
                </a:solidFill>
                <a:latin typeface="Book Antiqua" panose="02040602050305030304" pitchFamily="18" charset="0"/>
                <a:cs typeface="Arial" panose="020B0604020202020204" pitchFamily="34" charset="0"/>
                <a:hlinkClick r:id="rId2"/>
              </a:rPr>
              <a:t>dana@southernmainelaw.com</a:t>
            </a:r>
            <a:endParaRPr lang="en-US" sz="2400" dirty="0">
              <a:solidFill>
                <a:schemeClr val="tx1"/>
              </a:solidFill>
              <a:latin typeface="Book Antiqua" panose="02040602050305030304" pitchFamily="18" charset="0"/>
              <a:cs typeface="Arial" panose="020B0604020202020204" pitchFamily="34" charset="0"/>
            </a:endParaRPr>
          </a:p>
          <a:p>
            <a:pPr>
              <a:lnSpc>
                <a:spcPct val="120000"/>
              </a:lnSpc>
            </a:pPr>
            <a:r>
              <a:rPr lang="en-US" dirty="0">
                <a:solidFill>
                  <a:schemeClr val="tx1"/>
                </a:solidFill>
                <a:latin typeface="Book Antiqua" panose="02040602050305030304" pitchFamily="18" charset="0"/>
                <a:cs typeface="Arial" panose="020B0604020202020204" pitchFamily="34" charset="0"/>
              </a:rPr>
              <a:t>Diane a. Tennies, </a:t>
            </a:r>
            <a:r>
              <a:rPr lang="en-US" dirty="0" err="1">
                <a:solidFill>
                  <a:schemeClr val="tx1"/>
                </a:solidFill>
                <a:latin typeface="Book Antiqua" panose="02040602050305030304" pitchFamily="18" charset="0"/>
                <a:cs typeface="Arial" panose="020B0604020202020204" pitchFamily="34" charset="0"/>
              </a:rPr>
              <a:t>Phd</a:t>
            </a:r>
            <a:r>
              <a:rPr lang="en-US" dirty="0">
                <a:solidFill>
                  <a:schemeClr val="tx1"/>
                </a:solidFill>
                <a:latin typeface="Book Antiqua" panose="02040602050305030304" pitchFamily="18" charset="0"/>
                <a:cs typeface="Arial" panose="020B0604020202020204" pitchFamily="34" charset="0"/>
              </a:rPr>
              <a:t>, LADC</a:t>
            </a:r>
          </a:p>
          <a:p>
            <a:pPr>
              <a:lnSpc>
                <a:spcPct val="120000"/>
              </a:lnSpc>
            </a:pPr>
            <a:r>
              <a:rPr lang="en-US" dirty="0">
                <a:solidFill>
                  <a:schemeClr val="tx1"/>
                </a:solidFill>
                <a:latin typeface="Book Antiqua" panose="02040602050305030304" pitchFamily="18" charset="0"/>
                <a:cs typeface="Arial" panose="020B0604020202020204" pitchFamily="34" charset="0"/>
                <a:hlinkClick r:id="rId3"/>
              </a:rPr>
              <a:t>datphd@aol.com</a:t>
            </a:r>
            <a:r>
              <a:rPr lang="en-US" dirty="0">
                <a:solidFill>
                  <a:schemeClr val="tx1"/>
                </a:solidFill>
                <a:latin typeface="Book Antiqua" panose="02040602050305030304" pitchFamily="18" charset="0"/>
                <a:cs typeface="Arial" panose="020B0604020202020204" pitchFamily="34" charset="0"/>
              </a:rPr>
              <a:t> </a:t>
            </a:r>
          </a:p>
          <a:p>
            <a:pPr>
              <a:lnSpc>
                <a:spcPct val="120000"/>
              </a:lnSpc>
            </a:pPr>
            <a:r>
              <a:rPr lang="en-US" dirty="0">
                <a:solidFill>
                  <a:schemeClr val="tx1"/>
                </a:solidFill>
                <a:latin typeface="Book Antiqua" panose="02040602050305030304" pitchFamily="18" charset="0"/>
                <a:cs typeface="Arial" panose="020B0604020202020204" pitchFamily="34" charset="0"/>
              </a:rPr>
              <a:t>March 20, 2019</a:t>
            </a:r>
          </a:p>
          <a:p>
            <a:pPr>
              <a:lnSpc>
                <a:spcPct val="120000"/>
              </a:lnSpc>
            </a:pPr>
            <a:r>
              <a:rPr lang="en-US" sz="1900" dirty="0">
                <a:solidFill>
                  <a:schemeClr val="tx1"/>
                </a:solidFill>
                <a:latin typeface="Book Antiqua" panose="02040602050305030304" pitchFamily="18" charset="0"/>
                <a:cs typeface="Arial" panose="020B0604020202020204" pitchFamily="34" charset="0"/>
              </a:rPr>
              <a:t>*opinions provided by the speakers for this training may not be the opinions of the GAL Review Board or any other Supervisory authority </a:t>
            </a:r>
          </a:p>
        </p:txBody>
      </p:sp>
      <p:sp>
        <p:nvSpPr>
          <p:cNvPr id="5" name="Slide Number Placeholder 4">
            <a:extLst>
              <a:ext uri="{FF2B5EF4-FFF2-40B4-BE49-F238E27FC236}">
                <a16:creationId xmlns:a16="http://schemas.microsoft.com/office/drawing/2014/main" id="{711A6F17-C11D-446F-8C10-D301CD84A1F9}"/>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269699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86" y="377371"/>
            <a:ext cx="10707914" cy="935062"/>
          </a:xfrm>
        </p:spPr>
        <p:txBody>
          <a:bodyPr>
            <a:normAutofit/>
          </a:bodyPr>
          <a:lstStyle/>
          <a:p>
            <a:pPr algn="ctr"/>
            <a:r>
              <a:rPr lang="en-US" sz="3200" dirty="0">
                <a:latin typeface="Book Antiqua" panose="02040602050305030304" pitchFamily="18" charset="0"/>
                <a:cs typeface="Arial" panose="020B0604020202020204" pitchFamily="34" charset="0"/>
              </a:rPr>
              <a:t>What about </a:t>
            </a:r>
            <a:r>
              <a:rPr lang="en-US" sz="3200" i="1" dirty="0">
                <a:latin typeface="Book Antiqua" panose="02040602050305030304" pitchFamily="18" charset="0"/>
                <a:cs typeface="Arial" panose="020B0604020202020204" pitchFamily="34" charset="0"/>
              </a:rPr>
              <a:t>Implied</a:t>
            </a:r>
            <a:r>
              <a:rPr lang="en-US" sz="3200" dirty="0">
                <a:latin typeface="Book Antiqua" panose="02040602050305030304" pitchFamily="18" charset="0"/>
                <a:cs typeface="Arial" panose="020B0604020202020204" pitchFamily="34" charset="0"/>
              </a:rPr>
              <a:t> Authority?</a:t>
            </a:r>
          </a:p>
        </p:txBody>
      </p:sp>
      <p:sp>
        <p:nvSpPr>
          <p:cNvPr id="3" name="Content Placeholder 2"/>
          <p:cNvSpPr>
            <a:spLocks noGrp="1"/>
          </p:cNvSpPr>
          <p:nvPr>
            <p:ph idx="1"/>
          </p:nvPr>
        </p:nvSpPr>
        <p:spPr>
          <a:xfrm>
            <a:off x="913774" y="1656678"/>
            <a:ext cx="10364452" cy="4860237"/>
          </a:xfrm>
        </p:spPr>
        <p:txBody>
          <a:bodyPr>
            <a:normAutofit fontScale="92500" lnSpcReduction="10000"/>
          </a:bodyPr>
          <a:lstStyle/>
          <a:p>
            <a:pPr marL="0" lvl="0" indent="0">
              <a:buNone/>
            </a:pPr>
            <a:r>
              <a:rPr lang="en-US" dirty="0">
                <a:solidFill>
                  <a:srgbClr val="FF0000"/>
                </a:solidFill>
                <a:latin typeface="Book Antiqua" panose="02040602050305030304" pitchFamily="18" charset="0"/>
                <a:cs typeface="Arial" panose="020B0604020202020204" pitchFamily="34" charset="0"/>
              </a:rPr>
              <a:t>Example 1: </a:t>
            </a:r>
            <a:r>
              <a:rPr lang="en-US" dirty="0">
                <a:latin typeface="Book Antiqua" panose="02040602050305030304" pitchFamily="18" charset="0"/>
                <a:cs typeface="Arial" panose="020B0604020202020204" pitchFamily="34" charset="0"/>
              </a:rPr>
              <a:t>The AO directs the GAL to interview both parents but makes no mention of third persons. the mother wants the GAL to interview other witnesses and her parents but none of them reside with her.      </a:t>
            </a:r>
            <a:r>
              <a:rPr lang="en-US" dirty="0">
                <a:solidFill>
                  <a:srgbClr val="FF0000"/>
                </a:solidFill>
                <a:latin typeface="Book Antiqua" panose="02040602050305030304" pitchFamily="18" charset="0"/>
                <a:cs typeface="Arial" panose="020B0604020202020204" pitchFamily="34" charset="0"/>
              </a:rPr>
              <a:t>Yes or no? </a:t>
            </a:r>
            <a:br>
              <a:rPr lang="en-US" dirty="0">
                <a:solidFill>
                  <a:srgbClr val="FF0000"/>
                </a:solidFill>
                <a:latin typeface="Book Antiqua" panose="02040602050305030304" pitchFamily="18" charset="0"/>
                <a:cs typeface="Arial" panose="020B0604020202020204" pitchFamily="34" charset="0"/>
              </a:rPr>
            </a:br>
            <a:endParaRPr lang="en-US" dirty="0">
              <a:solidFill>
                <a:srgbClr val="FF0000"/>
              </a:solidFill>
              <a:latin typeface="Book Antiqua" panose="02040602050305030304" pitchFamily="18" charset="0"/>
              <a:cs typeface="Arial" panose="020B0604020202020204" pitchFamily="34" charset="0"/>
            </a:endParaRPr>
          </a:p>
          <a:p>
            <a:pPr marL="0" lvl="0" indent="0">
              <a:buNone/>
            </a:pPr>
            <a:r>
              <a:rPr lang="en-US" dirty="0">
                <a:solidFill>
                  <a:srgbClr val="FF0000"/>
                </a:solidFill>
                <a:latin typeface="Book Antiqua" panose="02040602050305030304" pitchFamily="18" charset="0"/>
                <a:cs typeface="Arial" panose="020B0604020202020204" pitchFamily="34" charset="0"/>
              </a:rPr>
              <a:t>Example 2: </a:t>
            </a:r>
            <a:r>
              <a:rPr lang="en-US" dirty="0">
                <a:latin typeface="Book Antiqua" panose="02040602050305030304" pitchFamily="18" charset="0"/>
                <a:cs typeface="Arial" panose="020B0604020202020204" pitchFamily="34" charset="0"/>
              </a:rPr>
              <a:t>The AO directs the GAL to </a:t>
            </a:r>
            <a:r>
              <a:rPr lang="en-US" i="1" dirty="0">
                <a:latin typeface="Book Antiqua" panose="02040602050305030304" pitchFamily="18" charset="0"/>
                <a:cs typeface="Arial" panose="020B0604020202020204" pitchFamily="34" charset="0"/>
              </a:rPr>
              <a:t>interview</a:t>
            </a:r>
            <a:r>
              <a:rPr lang="en-US" dirty="0">
                <a:latin typeface="Book Antiqua" panose="02040602050305030304" pitchFamily="18" charset="0"/>
                <a:cs typeface="Arial" panose="020B0604020202020204" pitchFamily="34" charset="0"/>
              </a:rPr>
              <a:t> the child’s therapist. the lawyers have agreed that you will also review the parents’ mental health records. </a:t>
            </a:r>
            <a:r>
              <a:rPr lang="en-US" dirty="0">
                <a:solidFill>
                  <a:srgbClr val="FF0000"/>
                </a:solidFill>
                <a:latin typeface="Book Antiqua" panose="02040602050305030304" pitchFamily="18" charset="0"/>
                <a:cs typeface="Arial" panose="020B0604020202020204" pitchFamily="34" charset="0"/>
              </a:rPr>
              <a:t>Yes or no? [Second question: What about Confidentiality of these records?]. </a:t>
            </a:r>
            <a:br>
              <a:rPr lang="en-US" dirty="0">
                <a:latin typeface="Book Antiqua" panose="02040602050305030304" pitchFamily="18" charset="0"/>
                <a:cs typeface="Arial" panose="020B0604020202020204" pitchFamily="34" charset="0"/>
              </a:rPr>
            </a:br>
            <a:endParaRPr lang="en-US" dirty="0">
              <a:latin typeface="Book Antiqua" panose="02040602050305030304" pitchFamily="18" charset="0"/>
              <a:cs typeface="Arial" panose="020B0604020202020204" pitchFamily="34" charset="0"/>
            </a:endParaRPr>
          </a:p>
          <a:p>
            <a:pPr marL="0" indent="0">
              <a:buNone/>
            </a:pPr>
            <a:r>
              <a:rPr lang="en-US" dirty="0">
                <a:solidFill>
                  <a:srgbClr val="FF0000"/>
                </a:solidFill>
                <a:latin typeface="Book Antiqua" panose="02040602050305030304" pitchFamily="18" charset="0"/>
                <a:cs typeface="Arial" panose="020B0604020202020204" pitchFamily="34" charset="0"/>
              </a:rPr>
              <a:t>Example 3: </a:t>
            </a:r>
            <a:r>
              <a:rPr lang="en-US" dirty="0">
                <a:latin typeface="Book Antiqua" panose="02040602050305030304" pitchFamily="18" charset="0"/>
                <a:cs typeface="Arial" panose="020B0604020202020204" pitchFamily="34" charset="0"/>
              </a:rPr>
              <a:t>The AO directs the GAL to write an interim report for mediation but not to attend mediation (or a judicial settlement conference). Should the GAL attend mediation if demanded by the attorneys? </a:t>
            </a:r>
            <a:r>
              <a:rPr lang="en-US" dirty="0">
                <a:solidFill>
                  <a:srgbClr val="FF0000"/>
                </a:solidFill>
                <a:latin typeface="Book Antiqua" panose="02040602050305030304" pitchFamily="18" charset="0"/>
                <a:cs typeface="Arial" panose="020B0604020202020204" pitchFamily="34" charset="0"/>
              </a:rPr>
              <a:t>Yes or No? [And what about trial?]</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21521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4B1F0-99C6-40E7-8A14-89010194D5E8}"/>
              </a:ext>
            </a:extLst>
          </p:cNvPr>
          <p:cNvSpPr>
            <a:spLocks noGrp="1"/>
          </p:cNvSpPr>
          <p:nvPr>
            <p:ph type="title"/>
          </p:nvPr>
        </p:nvSpPr>
        <p:spPr>
          <a:xfrm>
            <a:off x="646111" y="295730"/>
            <a:ext cx="10518809" cy="990630"/>
          </a:xfrm>
        </p:spPr>
        <p:txBody>
          <a:bodyPr>
            <a:normAutofit/>
          </a:bodyPr>
          <a:lstStyle/>
          <a:p>
            <a:pPr algn="ctr"/>
            <a:r>
              <a:rPr lang="en-US" sz="3200" dirty="0">
                <a:latin typeface="Book Antiqua" panose="02040602050305030304" pitchFamily="18" charset="0"/>
              </a:rPr>
              <a:t>GAL Reports: Admission and Timing</a:t>
            </a:r>
          </a:p>
        </p:txBody>
      </p:sp>
      <p:sp>
        <p:nvSpPr>
          <p:cNvPr id="3" name="Content Placeholder 2">
            <a:extLst>
              <a:ext uri="{FF2B5EF4-FFF2-40B4-BE49-F238E27FC236}">
                <a16:creationId xmlns:a16="http://schemas.microsoft.com/office/drawing/2014/main" id="{08B316CF-8B14-4329-874D-64403A719702}"/>
              </a:ext>
            </a:extLst>
          </p:cNvPr>
          <p:cNvSpPr>
            <a:spLocks noGrp="1"/>
          </p:cNvSpPr>
          <p:nvPr>
            <p:ph idx="1"/>
          </p:nvPr>
        </p:nvSpPr>
        <p:spPr>
          <a:xfrm>
            <a:off x="780932" y="2175689"/>
            <a:ext cx="10786472" cy="4682311"/>
          </a:xfrm>
        </p:spPr>
        <p:txBody>
          <a:bodyPr>
            <a:normAutofit/>
          </a:bodyPr>
          <a:lstStyle/>
          <a:p>
            <a:pPr>
              <a:buFont typeface="Wingdings" panose="05000000000000000000" pitchFamily="2" charset="2"/>
              <a:buChar char="Ø"/>
            </a:pPr>
            <a:r>
              <a:rPr lang="en-US" sz="2400" dirty="0">
                <a:latin typeface="Book Antiqua" panose="02040602050305030304" pitchFamily="18" charset="0"/>
              </a:rPr>
              <a:t>You are required to provide a report (when ordered by the court) in advance of the hearing (usually 14 days)</a:t>
            </a:r>
          </a:p>
          <a:p>
            <a:pPr>
              <a:buFont typeface="Wingdings" panose="05000000000000000000" pitchFamily="2" charset="2"/>
              <a:buChar char="Ø"/>
            </a:pPr>
            <a:r>
              <a:rPr lang="en-US" sz="2400" dirty="0">
                <a:latin typeface="Book Antiqua" panose="02040602050305030304" pitchFamily="18" charset="0"/>
              </a:rPr>
              <a:t>Reports are admissible as evidence and subject to cross-examination and rebuttal </a:t>
            </a:r>
          </a:p>
          <a:p>
            <a:pPr>
              <a:buFont typeface="Wingdings" panose="05000000000000000000" pitchFamily="2" charset="2"/>
              <a:buChar char="Ø"/>
            </a:pPr>
            <a:r>
              <a:rPr lang="en-US" sz="2400" dirty="0">
                <a:latin typeface="Book Antiqua" panose="02040602050305030304" pitchFamily="18" charset="0"/>
              </a:rPr>
              <a:t>See: 4 M.R.S. §1555(6), 19-A M.R.S. §1507(5), 18-A M.R.S. §1-112(e) 22 M.R.S. §4005(1)(D) for specific language </a:t>
            </a:r>
          </a:p>
          <a:p>
            <a:pPr>
              <a:buFont typeface="Wingdings" panose="05000000000000000000" pitchFamily="2" charset="2"/>
              <a:buChar char="Ø"/>
            </a:pPr>
            <a:endParaRPr lang="en-US" sz="2200" dirty="0">
              <a:solidFill>
                <a:srgbClr val="FF0000"/>
              </a:solidFill>
              <a:latin typeface="Book Antiqua" panose="02040602050305030304" pitchFamily="18" charset="0"/>
            </a:endParaRPr>
          </a:p>
        </p:txBody>
      </p:sp>
      <p:sp>
        <p:nvSpPr>
          <p:cNvPr id="4" name="Slide Number Placeholder 3">
            <a:extLst>
              <a:ext uri="{FF2B5EF4-FFF2-40B4-BE49-F238E27FC236}">
                <a16:creationId xmlns:a16="http://schemas.microsoft.com/office/drawing/2014/main" id="{11794175-3772-4EE4-94E8-6CB8B2975D12}"/>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907937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73298-325A-460E-8905-4A8A66A114F7}"/>
              </a:ext>
            </a:extLst>
          </p:cNvPr>
          <p:cNvSpPr>
            <a:spLocks noGrp="1"/>
          </p:cNvSpPr>
          <p:nvPr>
            <p:ph type="title"/>
          </p:nvPr>
        </p:nvSpPr>
        <p:spPr>
          <a:xfrm>
            <a:off x="913775" y="618518"/>
            <a:ext cx="10364451" cy="1070798"/>
          </a:xfrm>
        </p:spPr>
        <p:txBody>
          <a:bodyPr>
            <a:normAutofit fontScale="90000"/>
          </a:bodyPr>
          <a:lstStyle/>
          <a:p>
            <a:r>
              <a:rPr lang="en-US" dirty="0">
                <a:latin typeface="Book Antiqua" panose="02040602050305030304" pitchFamily="18" charset="0"/>
              </a:rPr>
              <a:t>Mandated Reporting and Confidentiality: The need for Supervision</a:t>
            </a:r>
          </a:p>
        </p:txBody>
      </p:sp>
      <p:sp>
        <p:nvSpPr>
          <p:cNvPr id="3" name="Content Placeholder 2">
            <a:extLst>
              <a:ext uri="{FF2B5EF4-FFF2-40B4-BE49-F238E27FC236}">
                <a16:creationId xmlns:a16="http://schemas.microsoft.com/office/drawing/2014/main" id="{A0998D9D-0DD6-4C96-BAFD-2EBD3B8A8A23}"/>
              </a:ext>
            </a:extLst>
          </p:cNvPr>
          <p:cNvSpPr>
            <a:spLocks noGrp="1"/>
          </p:cNvSpPr>
          <p:nvPr>
            <p:ph sz="quarter" idx="13"/>
          </p:nvPr>
        </p:nvSpPr>
        <p:spPr>
          <a:xfrm>
            <a:off x="480447" y="2045776"/>
            <a:ext cx="11267268" cy="4463512"/>
          </a:xfrm>
        </p:spPr>
        <p:txBody>
          <a:bodyPr>
            <a:normAutofit/>
          </a:bodyPr>
          <a:lstStyle/>
          <a:p>
            <a:pPr>
              <a:buFont typeface="Wingdings" panose="05000000000000000000" pitchFamily="2" charset="2"/>
              <a:buChar char="Ø"/>
            </a:pPr>
            <a:r>
              <a:rPr lang="en-US" dirty="0">
                <a:solidFill>
                  <a:srgbClr val="FF0000"/>
                </a:solidFill>
                <a:latin typeface="Book Antiqua" panose="02040602050305030304" pitchFamily="18" charset="0"/>
              </a:rPr>
              <a:t>Rule 5(f): </a:t>
            </a:r>
            <a:r>
              <a:rPr lang="en-US" dirty="0">
                <a:latin typeface="Book Antiqua" panose="02040602050305030304" pitchFamily="18" charset="0"/>
              </a:rPr>
              <a:t>Pursuant to 22 M.R.S. §4011-A, while acting in their professional capacity as GALs, </a:t>
            </a:r>
            <a:r>
              <a:rPr lang="en-US" dirty="0">
                <a:solidFill>
                  <a:srgbClr val="FF0000"/>
                </a:solidFill>
                <a:latin typeface="Book Antiqua" panose="02040602050305030304" pitchFamily="18" charset="0"/>
              </a:rPr>
              <a:t>GALs are mandated reporters.</a:t>
            </a:r>
            <a:r>
              <a:rPr lang="en-US" dirty="0">
                <a:latin typeface="Book Antiqua" panose="02040602050305030304" pitchFamily="18" charset="0"/>
              </a:rPr>
              <a:t> </a:t>
            </a:r>
          </a:p>
          <a:p>
            <a:pPr>
              <a:buFont typeface="Wingdings" panose="05000000000000000000" pitchFamily="2" charset="2"/>
              <a:buChar char="Ø"/>
            </a:pPr>
            <a:r>
              <a:rPr lang="en-US" dirty="0">
                <a:solidFill>
                  <a:srgbClr val="FF0000"/>
                </a:solidFill>
                <a:latin typeface="Book Antiqua" panose="02040602050305030304" pitchFamily="18" charset="0"/>
              </a:rPr>
              <a:t>Rule 5(g): </a:t>
            </a:r>
          </a:p>
          <a:p>
            <a:pPr lvl="1">
              <a:buFont typeface="Wingdings" panose="05000000000000000000" pitchFamily="2" charset="2"/>
              <a:buChar char="Ø"/>
            </a:pPr>
            <a:r>
              <a:rPr lang="en-US" dirty="0">
                <a:latin typeface="Book Antiqua" panose="02040602050305030304" pitchFamily="18" charset="0"/>
              </a:rPr>
              <a:t>A GAL Shall observe all statutes, rules, and  regulations concerning confidentiality. </a:t>
            </a:r>
          </a:p>
          <a:p>
            <a:pPr lvl="1">
              <a:buFont typeface="Wingdings" panose="05000000000000000000" pitchFamily="2" charset="2"/>
              <a:buChar char="Ø"/>
            </a:pPr>
            <a:r>
              <a:rPr lang="en-US" dirty="0">
                <a:latin typeface="Book Antiqua" panose="02040602050305030304" pitchFamily="18" charset="0"/>
              </a:rPr>
              <a:t>A GAL shall not disclose information or participate in the disclosure of information relating to a case to any person who is not a party to the case, except as necessary to perform the GAL’s  duties, or as may be specifically provided by law or by these Rules.</a:t>
            </a:r>
          </a:p>
          <a:p>
            <a:pPr lvl="1">
              <a:buFont typeface="Wingdings" panose="05000000000000000000" pitchFamily="2" charset="2"/>
              <a:buChar char="Ø"/>
            </a:pPr>
            <a:r>
              <a:rPr lang="en-US" dirty="0">
                <a:latin typeface="Book Antiqua" panose="02040602050305030304" pitchFamily="18" charset="0"/>
              </a:rPr>
              <a:t>Communications made to a GAL, including those made to a GAL by a child, are not privileged.		</a:t>
            </a:r>
          </a:p>
        </p:txBody>
      </p:sp>
      <p:sp>
        <p:nvSpPr>
          <p:cNvPr id="4" name="Slide Number Placeholder 3">
            <a:extLst>
              <a:ext uri="{FF2B5EF4-FFF2-40B4-BE49-F238E27FC236}">
                <a16:creationId xmlns:a16="http://schemas.microsoft.com/office/drawing/2014/main" id="{39897D44-08B4-4D96-890B-8F941FD200CD}"/>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309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4630"/>
            <a:ext cx="9841095" cy="1121441"/>
          </a:xfrm>
        </p:spPr>
        <p:txBody>
          <a:bodyPr>
            <a:normAutofit/>
          </a:bodyPr>
          <a:lstStyle/>
          <a:p>
            <a:pPr algn="ctr"/>
            <a:r>
              <a:rPr lang="en-US" sz="3200" dirty="0">
                <a:latin typeface="Book Antiqua" panose="02040602050305030304" pitchFamily="18" charset="0"/>
                <a:cs typeface="Arial" panose="020B0604020202020204" pitchFamily="34" charset="0"/>
              </a:rPr>
              <a:t>The GAL’s</a:t>
            </a:r>
            <a:r>
              <a:rPr lang="en-US" sz="3200" dirty="0">
                <a:solidFill>
                  <a:schemeClr val="tx1"/>
                </a:solidFill>
                <a:latin typeface="Book Antiqua" panose="02040602050305030304" pitchFamily="18" charset="0"/>
                <a:cs typeface="Arial" panose="020B0604020202020204" pitchFamily="34" charset="0"/>
              </a:rPr>
              <a:t> Trial Role</a:t>
            </a:r>
          </a:p>
        </p:txBody>
      </p:sp>
      <p:sp>
        <p:nvSpPr>
          <p:cNvPr id="3" name="Content Placeholder 2"/>
          <p:cNvSpPr>
            <a:spLocks noGrp="1"/>
          </p:cNvSpPr>
          <p:nvPr>
            <p:ph idx="1"/>
          </p:nvPr>
        </p:nvSpPr>
        <p:spPr>
          <a:xfrm>
            <a:off x="685799" y="1506071"/>
            <a:ext cx="10925629" cy="4967299"/>
          </a:xfrm>
        </p:spPr>
        <p:txBody>
          <a:bodyPr>
            <a:normAutofit fontScale="77500" lnSpcReduction="20000"/>
          </a:bodyPr>
          <a:lstStyle/>
          <a:p>
            <a:pPr marL="0" indent="0">
              <a:buNone/>
            </a:pPr>
            <a:r>
              <a:rPr lang="en-US" sz="2800" i="1" dirty="0">
                <a:solidFill>
                  <a:srgbClr val="FF0000"/>
                </a:solidFill>
                <a:latin typeface="Book Antiqua" panose="02040602050305030304" pitchFamily="18" charset="0"/>
                <a:cs typeface="Arial" panose="020B0604020202020204" pitchFamily="34" charset="0"/>
              </a:rPr>
              <a:t>In re Adoption of T.D</a:t>
            </a:r>
            <a:r>
              <a:rPr lang="en-US" sz="2800" dirty="0">
                <a:solidFill>
                  <a:srgbClr val="FF0000"/>
                </a:solidFill>
                <a:latin typeface="Book Antiqua" panose="02040602050305030304" pitchFamily="18" charset="0"/>
                <a:cs typeface="Arial" panose="020B0604020202020204" pitchFamily="34" charset="0"/>
              </a:rPr>
              <a:t>., 2014 ME 36, ¶18, 87 A.3d 726: </a:t>
            </a:r>
          </a:p>
          <a:p>
            <a:pPr>
              <a:buFont typeface="Wingdings" panose="05000000000000000000" pitchFamily="2" charset="2"/>
              <a:buChar char="Ø"/>
            </a:pPr>
            <a:r>
              <a:rPr lang="en-US" sz="2800" dirty="0">
                <a:latin typeface="Book Antiqua" panose="02040602050305030304" pitchFamily="18" charset="0"/>
                <a:cs typeface="Arial" panose="020B0604020202020204" pitchFamily="34" charset="0"/>
              </a:rPr>
              <a:t>The most effective challenge to the quality, completeness, or competence of a GAL’s work will be accomplished through cross-examination of the GAL at trial. </a:t>
            </a:r>
          </a:p>
          <a:p>
            <a:pPr>
              <a:buFont typeface="Wingdings" panose="05000000000000000000" pitchFamily="2" charset="2"/>
              <a:buChar char="Ø"/>
            </a:pPr>
            <a:r>
              <a:rPr lang="en-US" sz="2800" dirty="0">
                <a:latin typeface="Book Antiqua" panose="02040602050305030304" pitchFamily="18" charset="0"/>
                <a:cs typeface="Arial" panose="020B0604020202020204" pitchFamily="34" charset="0"/>
              </a:rPr>
              <a:t>If a parent has filed a motion to remove the GAL or otherwise challenge the GAL’s investigation, the court can, and should, hear the motion during the trial and allow examination of the GAL on the pertinent issues. </a:t>
            </a:r>
          </a:p>
          <a:p>
            <a:pPr>
              <a:buFont typeface="Wingdings" panose="05000000000000000000" pitchFamily="2" charset="2"/>
              <a:buChar char="Ø"/>
            </a:pPr>
            <a:r>
              <a:rPr lang="en-US" sz="2800" dirty="0">
                <a:latin typeface="Book Antiqua" panose="02040602050305030304" pitchFamily="18" charset="0"/>
                <a:cs typeface="Arial" panose="020B0604020202020204" pitchFamily="34" charset="0"/>
              </a:rPr>
              <a:t>If the court concludes the investigation has been insufficient or that the GAL has demonstrated a bias that has made the testimony unreliable, the court may disregard that testimony in whole or in part.</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98542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A92FA-6C90-43A3-8C8C-F400096FE471}"/>
              </a:ext>
            </a:extLst>
          </p:cNvPr>
          <p:cNvSpPr>
            <a:spLocks noGrp="1"/>
          </p:cNvSpPr>
          <p:nvPr>
            <p:ph type="title"/>
          </p:nvPr>
        </p:nvSpPr>
        <p:spPr>
          <a:xfrm>
            <a:off x="551543" y="139486"/>
            <a:ext cx="10726683" cy="1146874"/>
          </a:xfrm>
        </p:spPr>
        <p:txBody>
          <a:bodyPr>
            <a:normAutofit/>
          </a:bodyPr>
          <a:lstStyle/>
          <a:p>
            <a:r>
              <a:rPr lang="en-US" sz="3200" dirty="0">
                <a:latin typeface="Book Antiqua" panose="02040602050305030304" pitchFamily="18" charset="0"/>
              </a:rPr>
              <a:t>GALs are not Truth Detectors or experts </a:t>
            </a:r>
            <a:r>
              <a:rPr lang="en-US" sz="2800" dirty="0">
                <a:latin typeface="Book Antiqua" panose="02040602050305030304" pitchFamily="18" charset="0"/>
              </a:rPr>
              <a:t>(under </a:t>
            </a:r>
            <a:r>
              <a:rPr lang="en-US" sz="2800" i="1" dirty="0">
                <a:latin typeface="Book Antiqua" panose="02040602050305030304" pitchFamily="18" charset="0"/>
              </a:rPr>
              <a:t>State v. Williams </a:t>
            </a:r>
            <a:r>
              <a:rPr lang="en-US" sz="2800" dirty="0">
                <a:latin typeface="Book Antiqua" panose="02040602050305030304" pitchFamily="18" charset="0"/>
              </a:rPr>
              <a:t>and its Progeny)</a:t>
            </a:r>
          </a:p>
        </p:txBody>
      </p:sp>
      <p:sp>
        <p:nvSpPr>
          <p:cNvPr id="3" name="Content Placeholder 2">
            <a:extLst>
              <a:ext uri="{FF2B5EF4-FFF2-40B4-BE49-F238E27FC236}">
                <a16:creationId xmlns:a16="http://schemas.microsoft.com/office/drawing/2014/main" id="{6A626142-1B29-4591-A35F-41797FE2F2C9}"/>
              </a:ext>
            </a:extLst>
          </p:cNvPr>
          <p:cNvSpPr>
            <a:spLocks noGrp="1"/>
          </p:cNvSpPr>
          <p:nvPr>
            <p:ph idx="1"/>
          </p:nvPr>
        </p:nvSpPr>
        <p:spPr>
          <a:xfrm>
            <a:off x="695568" y="1286360"/>
            <a:ext cx="10726683" cy="5083444"/>
          </a:xfrm>
        </p:spPr>
        <p:txBody>
          <a:bodyPr>
            <a:normAutofit fontScale="92500"/>
          </a:bodyPr>
          <a:lstStyle/>
          <a:p>
            <a:pPr>
              <a:buFont typeface="Wingdings" panose="05000000000000000000" pitchFamily="2" charset="2"/>
              <a:buChar char="Ø"/>
            </a:pPr>
            <a:r>
              <a:rPr lang="en-US" sz="2200" i="1" dirty="0">
                <a:solidFill>
                  <a:srgbClr val="FF0000"/>
                </a:solidFill>
                <a:latin typeface="Book Antiqua" panose="02040602050305030304" pitchFamily="18" charset="0"/>
              </a:rPr>
              <a:t>State v. Black</a:t>
            </a:r>
            <a:r>
              <a:rPr lang="en-US" sz="2200" dirty="0">
                <a:solidFill>
                  <a:srgbClr val="FF0000"/>
                </a:solidFill>
                <a:latin typeface="Book Antiqua" panose="02040602050305030304" pitchFamily="18" charset="0"/>
              </a:rPr>
              <a:t>, 537 A.2d 1154, 1157 n.1 (Me. 1988) </a:t>
            </a:r>
            <a:r>
              <a:rPr lang="en-US" sz="2200" dirty="0">
                <a:latin typeface="Book Antiqua" panose="02040602050305030304" pitchFamily="18" charset="0"/>
              </a:rPr>
              <a:t>(“We note that a significant number of jurisdictions have recognized that although an expert may testify in order to explain inconsistent conduct or testimony of the victim, </a:t>
            </a:r>
            <a:r>
              <a:rPr lang="en-US" sz="2200" i="1" dirty="0">
                <a:solidFill>
                  <a:srgbClr val="FF0000"/>
                </a:solidFill>
                <a:latin typeface="Book Antiqua" panose="02040602050305030304" pitchFamily="18" charset="0"/>
              </a:rPr>
              <a:t>the expert cannot offer an opinion as to the truth of the victim’s story</a:t>
            </a:r>
            <a:r>
              <a:rPr lang="en-US" sz="2200" dirty="0">
                <a:solidFill>
                  <a:srgbClr val="FF0000"/>
                </a:solidFill>
                <a:latin typeface="Book Antiqua" panose="02040602050305030304" pitchFamily="18" charset="0"/>
              </a:rPr>
              <a:t>.”) </a:t>
            </a:r>
            <a:r>
              <a:rPr lang="en-US" sz="2200" dirty="0">
                <a:latin typeface="Book Antiqua" panose="02040602050305030304" pitchFamily="18" charset="0"/>
              </a:rPr>
              <a:t>(emphasis added).  </a:t>
            </a:r>
          </a:p>
          <a:p>
            <a:pPr>
              <a:buFont typeface="Wingdings" panose="05000000000000000000" pitchFamily="2" charset="2"/>
              <a:buChar char="Ø"/>
            </a:pPr>
            <a:r>
              <a:rPr lang="en-US" sz="2200" dirty="0">
                <a:latin typeface="Book Antiqua" panose="02040602050305030304" pitchFamily="18" charset="0"/>
              </a:rPr>
              <a:t>The test for determining when an expert is qualified and the expert testimony is admissible:</a:t>
            </a:r>
          </a:p>
          <a:p>
            <a:pPr lvl="1">
              <a:buFont typeface="Wingdings" panose="05000000000000000000" pitchFamily="2" charset="2"/>
              <a:buChar char="Ø"/>
            </a:pPr>
            <a:r>
              <a:rPr lang="en-US" dirty="0">
                <a:latin typeface="Book Antiqua" panose="02040602050305030304" pitchFamily="18" charset="0"/>
              </a:rPr>
              <a:t>(1) the testimony is relevant pursuant to M.R. Evid. 401, and </a:t>
            </a:r>
          </a:p>
          <a:p>
            <a:pPr lvl="1">
              <a:buFont typeface="Wingdings" panose="05000000000000000000" pitchFamily="2" charset="2"/>
              <a:buChar char="Ø"/>
            </a:pPr>
            <a:r>
              <a:rPr lang="en-US" dirty="0">
                <a:latin typeface="Book Antiqua" panose="02040602050305030304" pitchFamily="18" charset="0"/>
              </a:rPr>
              <a:t>(2) it will assist the judge in understanding the evidence or determining a fact in issue. </a:t>
            </a:r>
          </a:p>
          <a:p>
            <a:pPr marL="457200" lvl="1" indent="0">
              <a:buNone/>
            </a:pPr>
            <a:r>
              <a:rPr lang="en-US" dirty="0">
                <a:latin typeface="Book Antiqua" panose="02040602050305030304" pitchFamily="18" charset="0"/>
              </a:rPr>
              <a:t>To meet the two-part test, the testimony must also meet a threshold level of reliability because if an expert’s methodology or science is unreliable, then the expert’s opinion has no probative value. </a:t>
            </a:r>
          </a:p>
          <a:p>
            <a:pPr>
              <a:buFont typeface="Wingdings" panose="05000000000000000000" pitchFamily="2" charset="2"/>
              <a:buChar char="Ø"/>
            </a:pPr>
            <a:endParaRPr lang="en-US" sz="2600" dirty="0">
              <a:latin typeface="Book Antiqua" panose="02040602050305030304" pitchFamily="18" charset="0"/>
            </a:endParaRPr>
          </a:p>
          <a:p>
            <a:pPr>
              <a:buFont typeface="Wingdings" panose="05000000000000000000" pitchFamily="2" charset="2"/>
              <a:buChar char="Ø"/>
            </a:pPr>
            <a:endParaRPr lang="en-US" sz="2600" dirty="0">
              <a:latin typeface="Book Antiqua" panose="02040602050305030304" pitchFamily="18" charset="0"/>
            </a:endParaRPr>
          </a:p>
          <a:p>
            <a:pPr marL="0" indent="0">
              <a:buNone/>
            </a:pPr>
            <a:endParaRPr lang="en-US" sz="2600" dirty="0">
              <a:latin typeface="Book Antiqua" panose="02040602050305030304" pitchFamily="18" charset="0"/>
            </a:endParaRPr>
          </a:p>
          <a:p>
            <a:pPr marL="0" indent="0">
              <a:buNone/>
            </a:pPr>
            <a:endParaRPr lang="en-US" sz="2800" dirty="0">
              <a:latin typeface="Book Antiqua" panose="02040602050305030304" pitchFamily="18" charset="0"/>
            </a:endParaRPr>
          </a:p>
        </p:txBody>
      </p:sp>
      <p:sp>
        <p:nvSpPr>
          <p:cNvPr id="4" name="Slide Number Placeholder 3">
            <a:extLst>
              <a:ext uri="{FF2B5EF4-FFF2-40B4-BE49-F238E27FC236}">
                <a16:creationId xmlns:a16="http://schemas.microsoft.com/office/drawing/2014/main" id="{53F6729C-1E1B-40F2-9FF5-5891909EAA7D}"/>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25775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D2228-A380-4546-A7BE-09756DCE0FDC}"/>
              </a:ext>
            </a:extLst>
          </p:cNvPr>
          <p:cNvSpPr>
            <a:spLocks noGrp="1"/>
          </p:cNvSpPr>
          <p:nvPr>
            <p:ph type="title"/>
          </p:nvPr>
        </p:nvSpPr>
        <p:spPr>
          <a:xfrm>
            <a:off x="913774" y="182880"/>
            <a:ext cx="10364451" cy="1065007"/>
          </a:xfrm>
        </p:spPr>
        <p:txBody>
          <a:bodyPr>
            <a:normAutofit/>
          </a:bodyPr>
          <a:lstStyle/>
          <a:p>
            <a:r>
              <a:rPr lang="en-US" sz="3200" dirty="0">
                <a:latin typeface="Book Antiqua" panose="02040602050305030304" pitchFamily="18" charset="0"/>
              </a:rPr>
              <a:t>Selected Current events</a:t>
            </a:r>
          </a:p>
        </p:txBody>
      </p:sp>
      <p:sp>
        <p:nvSpPr>
          <p:cNvPr id="3" name="Content Placeholder 2">
            <a:extLst>
              <a:ext uri="{FF2B5EF4-FFF2-40B4-BE49-F238E27FC236}">
                <a16:creationId xmlns:a16="http://schemas.microsoft.com/office/drawing/2014/main" id="{080DA1CB-769B-AD42-A6FB-97B23064B363}"/>
              </a:ext>
            </a:extLst>
          </p:cNvPr>
          <p:cNvSpPr>
            <a:spLocks noGrp="1"/>
          </p:cNvSpPr>
          <p:nvPr>
            <p:ph sz="quarter" idx="13"/>
          </p:nvPr>
        </p:nvSpPr>
        <p:spPr>
          <a:xfrm>
            <a:off x="913774" y="1452282"/>
            <a:ext cx="10363826" cy="4338918"/>
          </a:xfrm>
        </p:spPr>
        <p:txBody>
          <a:bodyPr>
            <a:normAutofit/>
          </a:bodyPr>
          <a:lstStyle/>
          <a:p>
            <a:pPr>
              <a:lnSpc>
                <a:spcPct val="100000"/>
              </a:lnSpc>
              <a:buFont typeface="Wingdings" panose="05000000000000000000" pitchFamily="2" charset="2"/>
              <a:buChar char="Ø"/>
            </a:pPr>
            <a:r>
              <a:rPr lang="en-US" i="1" dirty="0">
                <a:latin typeface="Book Antiqua" panose="02040602050305030304" pitchFamily="18" charset="0"/>
              </a:rPr>
              <a:t>see McMahon v. McMahon</a:t>
            </a:r>
            <a:r>
              <a:rPr lang="en-US" dirty="0">
                <a:latin typeface="Book Antiqua" panose="02040602050305030304" pitchFamily="18" charset="0"/>
              </a:rPr>
              <a:t>, 2019 ME 11, ¶36 (Alexander, J. dissenting) (“Without providing the parties with notice or an opportunity to be heard, or any findings justifying its actions, the final court order disregarded the earlier orders setting limits on the work authorized and payments to the guardian ad litem. The final order, in effect, signified a return to the </a:t>
            </a:r>
            <a:r>
              <a:rPr lang="en-US" dirty="0">
                <a:solidFill>
                  <a:srgbClr val="FF0000"/>
                </a:solidFill>
                <a:latin typeface="Book Antiqua" panose="02040602050305030304" pitchFamily="18" charset="0"/>
              </a:rPr>
              <a:t>abusive, open-ended guardian ad litem fee-setting practices that prevailed prior to the Douglas and Desmond opinions and the reforms that followed those opinions.”</a:t>
            </a:r>
            <a:r>
              <a:rPr lang="en-US" dirty="0">
                <a:latin typeface="Book Antiqua" panose="02040602050305030304" pitchFamily="18" charset="0"/>
              </a:rPr>
              <a:t>).</a:t>
            </a:r>
            <a:r>
              <a:rPr lang="en-US" dirty="0">
                <a:solidFill>
                  <a:srgbClr val="FF0000"/>
                </a:solidFill>
                <a:latin typeface="Book Antiqua" panose="02040602050305030304" pitchFamily="18" charset="0"/>
              </a:rPr>
              <a:t> </a:t>
            </a:r>
          </a:p>
          <a:p>
            <a:pPr>
              <a:lnSpc>
                <a:spcPct val="100000"/>
              </a:lnSpc>
              <a:buFont typeface="Wingdings" panose="05000000000000000000" pitchFamily="2" charset="2"/>
              <a:buChar char="Ø"/>
            </a:pPr>
            <a:r>
              <a:rPr lang="en-US" dirty="0">
                <a:latin typeface="Book Antiqua" panose="02040602050305030304" pitchFamily="18" charset="0"/>
              </a:rPr>
              <a:t>(Rago) Sedgewick v. Rago, Yor-18-327 (Mem. Dec. February 27, 2019) (Appeal from referee; oral argument)</a:t>
            </a:r>
          </a:p>
          <a:p>
            <a:pPr>
              <a:lnSpc>
                <a:spcPct val="100000"/>
              </a:lnSpc>
              <a:buFont typeface="Wingdings" panose="05000000000000000000" pitchFamily="2" charset="2"/>
              <a:buChar char="Ø"/>
            </a:pPr>
            <a:r>
              <a:rPr lang="en-US" dirty="0">
                <a:latin typeface="Book Antiqua" panose="02040602050305030304" pitchFamily="18" charset="0"/>
              </a:rPr>
              <a:t>Oral argument held in case related to admission of GAL reports and testimony and Conflicts rules (pending). </a:t>
            </a:r>
          </a:p>
          <a:p>
            <a:endParaRPr lang="en-US" dirty="0"/>
          </a:p>
        </p:txBody>
      </p:sp>
      <p:sp>
        <p:nvSpPr>
          <p:cNvPr id="4" name="Slide Number Placeholder 3">
            <a:extLst>
              <a:ext uri="{FF2B5EF4-FFF2-40B4-BE49-F238E27FC236}">
                <a16:creationId xmlns:a16="http://schemas.microsoft.com/office/drawing/2014/main" id="{4B5DFD8C-A8DD-F744-84C4-574386D6DF0E}"/>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80369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143" y="228601"/>
            <a:ext cx="9525868" cy="1445215"/>
          </a:xfrm>
        </p:spPr>
        <p:txBody>
          <a:bodyPr>
            <a:normAutofit/>
          </a:bodyPr>
          <a:lstStyle/>
          <a:p>
            <a:pPr algn="ctr"/>
            <a:r>
              <a:rPr lang="en-US" sz="3200" dirty="0">
                <a:latin typeface="Book Antiqua" panose="02040602050305030304" pitchFamily="18" charset="0"/>
                <a:cs typeface="Arial" panose="020B0604020202020204" pitchFamily="34" charset="0"/>
              </a:rPr>
              <a:t>Your professional Ethical Code and the GAL Code are Binding</a:t>
            </a:r>
          </a:p>
        </p:txBody>
      </p:sp>
      <p:sp>
        <p:nvSpPr>
          <p:cNvPr id="3" name="Content Placeholder 2"/>
          <p:cNvSpPr>
            <a:spLocks noGrp="1"/>
          </p:cNvSpPr>
          <p:nvPr>
            <p:ph idx="1"/>
          </p:nvPr>
        </p:nvSpPr>
        <p:spPr>
          <a:xfrm>
            <a:off x="712921" y="1504335"/>
            <a:ext cx="11236271" cy="5153898"/>
          </a:xfrm>
        </p:spPr>
        <p:txBody>
          <a:bodyPr>
            <a:normAutofit fontScale="32500" lnSpcReduction="20000"/>
          </a:bodyPr>
          <a:lstStyle/>
          <a:p>
            <a:pPr marL="0" indent="0">
              <a:buNone/>
            </a:pPr>
            <a:endParaRPr lang="en-US" sz="42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6400" dirty="0">
                <a:latin typeface="Book Antiqua" panose="02040602050305030304" pitchFamily="18" charset="0"/>
                <a:cs typeface="Arial" panose="020B0604020202020204" pitchFamily="34" charset="0"/>
              </a:rPr>
              <a:t>A Code articulates a profession’s mission, values, principles and standards and thereby defines </a:t>
            </a:r>
            <a:r>
              <a:rPr lang="en-US" sz="6400" i="1" dirty="0">
                <a:latin typeface="Book Antiqua" panose="02040602050305030304" pitchFamily="18" charset="0"/>
                <a:cs typeface="Arial" panose="020B0604020202020204" pitchFamily="34" charset="0"/>
              </a:rPr>
              <a:t>duties and liabilities </a:t>
            </a:r>
            <a:r>
              <a:rPr lang="en-US" sz="6400" dirty="0">
                <a:latin typeface="Book Antiqua" panose="02040602050305030304" pitchFamily="18" charset="0"/>
                <a:cs typeface="Arial" panose="020B0604020202020204" pitchFamily="34" charset="0"/>
              </a:rPr>
              <a:t>of the professional. </a:t>
            </a:r>
          </a:p>
          <a:p>
            <a:pPr>
              <a:buFont typeface="Wingdings" panose="05000000000000000000" pitchFamily="2" charset="2"/>
              <a:buChar char="Ø"/>
            </a:pPr>
            <a:r>
              <a:rPr lang="en-US" sz="6400" dirty="0">
                <a:latin typeface="Book Antiqua" panose="02040602050305030304" pitchFamily="18" charset="0"/>
                <a:cs typeface="Arial" panose="020B0604020202020204" pitchFamily="34" charset="0"/>
              </a:rPr>
              <a:t>By articulation of core values and binding ethics, a Code provides guidance and rules for practitioner conduct. </a:t>
            </a:r>
          </a:p>
          <a:p>
            <a:pPr>
              <a:buFont typeface="Wingdings" panose="05000000000000000000" pitchFamily="2" charset="2"/>
              <a:buChar char="Ø"/>
            </a:pPr>
            <a:r>
              <a:rPr lang="en-US" sz="6400" dirty="0">
                <a:latin typeface="Book Antiqua" panose="02040602050305030304" pitchFamily="18" charset="0"/>
                <a:cs typeface="Arial" panose="020B0604020202020204" pitchFamily="34" charset="0"/>
              </a:rPr>
              <a:t>a Code describes activities that constitute best practices and the way such activities should be properly and ethically undertaken. </a:t>
            </a:r>
          </a:p>
          <a:p>
            <a:pPr>
              <a:buFont typeface="Wingdings" panose="05000000000000000000" pitchFamily="2" charset="2"/>
              <a:buChar char="Ø"/>
            </a:pPr>
            <a:r>
              <a:rPr lang="en-US" sz="6400" dirty="0">
                <a:latin typeface="Book Antiqua" panose="02040602050305030304" pitchFamily="18" charset="0"/>
                <a:cs typeface="Arial" panose="020B0604020202020204" pitchFamily="34" charset="0"/>
              </a:rPr>
              <a:t>A Code is a full disclosure statement that describes and proscribes the ethical deployment of professional responsibilities. </a:t>
            </a:r>
          </a:p>
          <a:p>
            <a:pPr marL="0" indent="0">
              <a:buNone/>
            </a:pPr>
            <a:endParaRPr lang="en-US" sz="3700" dirty="0">
              <a:latin typeface="Book Antiqua" panose="02040602050305030304" pitchFamily="18" charset="0"/>
              <a:cs typeface="Arial" panose="020B0604020202020204" pitchFamily="34" charset="0"/>
            </a:endParaRPr>
          </a:p>
          <a:p>
            <a:pPr marL="0" indent="0">
              <a:buNone/>
            </a:pPr>
            <a:endParaRPr lang="en-US" sz="3700" dirty="0">
              <a:latin typeface="Book Antiqua" panose="02040602050305030304" pitchFamily="18" charset="0"/>
              <a:cs typeface="Arial" panose="020B0604020202020204" pitchFamily="34" charset="0"/>
            </a:endParaRPr>
          </a:p>
          <a:p>
            <a:pPr marL="0" indent="0">
              <a:buNone/>
            </a:pPr>
            <a:endParaRPr lang="en-US" sz="3700" dirty="0">
              <a:latin typeface="Book Antiqua" panose="02040602050305030304" pitchFamily="18" charset="0"/>
              <a:cs typeface="Arial" panose="020B0604020202020204" pitchFamily="34" charset="0"/>
            </a:endParaRPr>
          </a:p>
          <a:p>
            <a:pPr marL="0" indent="0">
              <a:buNone/>
            </a:pPr>
            <a:r>
              <a:rPr lang="en-US" sz="3700" dirty="0">
                <a:latin typeface="Book Antiqua" panose="02040602050305030304" pitchFamily="18" charset="0"/>
                <a:cs typeface="Arial" panose="020B0604020202020204" pitchFamily="34" charset="0"/>
              </a:rPr>
              <a:t>Adapted from Marsh, J. C. (2003). Editorial: To Thine Own Ethics Code Be True. </a:t>
            </a:r>
            <a:r>
              <a:rPr lang="en-US" sz="3700" i="1" dirty="0">
                <a:latin typeface="Book Antiqua" panose="02040602050305030304" pitchFamily="18" charset="0"/>
                <a:cs typeface="Arial" panose="020B0604020202020204" pitchFamily="34" charset="0"/>
              </a:rPr>
              <a:t>Social Work</a:t>
            </a:r>
            <a:r>
              <a:rPr lang="en-US" sz="3700" dirty="0">
                <a:latin typeface="Book Antiqua" panose="02040602050305030304" pitchFamily="18" charset="0"/>
                <a:cs typeface="Arial" panose="020B0604020202020204" pitchFamily="34" charset="0"/>
              </a:rPr>
              <a:t>, </a:t>
            </a:r>
            <a:r>
              <a:rPr lang="en-US" sz="3700" i="1" dirty="0">
                <a:latin typeface="Book Antiqua" panose="02040602050305030304" pitchFamily="18" charset="0"/>
                <a:cs typeface="Arial" panose="020B0604020202020204" pitchFamily="34" charset="0"/>
              </a:rPr>
              <a:t>48</a:t>
            </a:r>
            <a:r>
              <a:rPr lang="en-US" sz="3700" dirty="0">
                <a:latin typeface="Book Antiqua" panose="02040602050305030304" pitchFamily="18" charset="0"/>
                <a:cs typeface="Arial" panose="020B0604020202020204" pitchFamily="34" charset="0"/>
              </a:rPr>
              <a:t>(1), 5-7.</a:t>
            </a:r>
          </a:p>
          <a:p>
            <a:endParaRPr lang="en-US" dirty="0"/>
          </a:p>
        </p:txBody>
      </p:sp>
      <p:sp>
        <p:nvSpPr>
          <p:cNvPr id="4" name="Slide Number Placeholder 3"/>
          <p:cNvSpPr>
            <a:spLocks noGrp="1"/>
          </p:cNvSpPr>
          <p:nvPr>
            <p:ph type="sldNum" sz="quarter" idx="12"/>
          </p:nvPr>
        </p:nvSpPr>
        <p:spPr/>
        <p:txBody>
          <a:bodyPr/>
          <a:lstStyle/>
          <a:p>
            <a:fld id="{30EFA63E-85A6-4D38-A88F-2BE2C19D4339}" type="slidenum">
              <a:rPr lang="en-US" smtClean="0"/>
              <a:pPr/>
              <a:t>16</a:t>
            </a:fld>
            <a:endParaRPr lang="en-US" dirty="0"/>
          </a:p>
        </p:txBody>
      </p:sp>
    </p:spTree>
    <p:extLst>
      <p:ext uri="{BB962C8B-B14F-4D97-AF65-F5344CB8AC3E}">
        <p14:creationId xmlns:p14="http://schemas.microsoft.com/office/powerpoint/2010/main" val="338200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444" y="228600"/>
            <a:ext cx="10214219" cy="500449"/>
          </a:xfrm>
        </p:spPr>
        <p:txBody>
          <a:bodyPr>
            <a:normAutofit fontScale="90000"/>
          </a:bodyPr>
          <a:lstStyle/>
          <a:p>
            <a:pPr algn="ctr"/>
            <a:r>
              <a:rPr lang="en-US" dirty="0">
                <a:latin typeface="Book Antiqua" panose="02040602050305030304" pitchFamily="18" charset="0"/>
                <a:cs typeface="Arial" panose="020B0604020202020204" pitchFamily="34" charset="0"/>
              </a:rPr>
              <a:t> Tips for GALs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0929" y="883403"/>
            <a:ext cx="9117185" cy="5761238"/>
          </a:xfrm>
        </p:spPr>
        <p:txBody>
          <a:bodyPr>
            <a:normAutofit fontScale="77500" lnSpcReduction="20000"/>
          </a:bodyPr>
          <a:lstStyle/>
          <a:p>
            <a:pPr marL="0" indent="0">
              <a:buNone/>
            </a:pPr>
            <a:r>
              <a:rPr lang="en-US" sz="2400" dirty="0">
                <a:latin typeface="Book Antiqua" panose="02040602050305030304" pitchFamily="18" charset="0"/>
                <a:cs typeface="Arial" panose="020B0604020202020204" pitchFamily="34" charset="0"/>
              </a:rPr>
              <a:t>Families and GALs are entitled to dignity and respect in the investigation, report, and courtroom:</a:t>
            </a:r>
          </a:p>
          <a:p>
            <a:pPr>
              <a:buFont typeface="Wingdings" panose="05000000000000000000" pitchFamily="2" charset="2"/>
              <a:buChar char="Ø"/>
            </a:pPr>
            <a:r>
              <a:rPr lang="en-US" sz="2000" dirty="0">
                <a:solidFill>
                  <a:srgbClr val="FF0000"/>
                </a:solidFill>
                <a:latin typeface="Book Antiqua" panose="02040602050305030304" pitchFamily="18" charset="0"/>
                <a:cs typeface="Arial" panose="020B0604020202020204" pitchFamily="34" charset="0"/>
              </a:rPr>
              <a:t>Never</a:t>
            </a:r>
            <a:r>
              <a:rPr lang="en-US" sz="2000" dirty="0">
                <a:latin typeface="Book Antiqua" panose="02040602050305030304" pitchFamily="18" charset="0"/>
                <a:cs typeface="Arial" panose="020B0604020202020204" pitchFamily="34" charset="0"/>
              </a:rPr>
              <a:t> say or write anything unless you are prepared to have it recorded and replayed in court.</a:t>
            </a:r>
          </a:p>
          <a:p>
            <a:pPr>
              <a:buFont typeface="Wingdings" panose="05000000000000000000" pitchFamily="2" charset="2"/>
              <a:buChar char="Ø"/>
            </a:pPr>
            <a:r>
              <a:rPr lang="en-US" sz="2000" dirty="0">
                <a:solidFill>
                  <a:srgbClr val="FF0000"/>
                </a:solidFill>
                <a:latin typeface="Book Antiqua" panose="02040602050305030304" pitchFamily="18" charset="0"/>
                <a:cs typeface="Arial" panose="020B0604020202020204" pitchFamily="34" charset="0"/>
              </a:rPr>
              <a:t>Never </a:t>
            </a:r>
            <a:r>
              <a:rPr lang="en-US" sz="2000" dirty="0">
                <a:latin typeface="Book Antiqua" panose="02040602050305030304" pitchFamily="18" charset="0"/>
                <a:cs typeface="Arial" panose="020B0604020202020204" pitchFamily="34" charset="0"/>
              </a:rPr>
              <a:t>use denigrating language or labels like “poor” or “personality disordered.”</a:t>
            </a:r>
          </a:p>
          <a:p>
            <a:pPr>
              <a:buFont typeface="Wingdings" panose="05000000000000000000" pitchFamily="2" charset="2"/>
              <a:buChar char="Ø"/>
            </a:pPr>
            <a:r>
              <a:rPr lang="en-US" sz="2000" dirty="0">
                <a:solidFill>
                  <a:srgbClr val="FF0000"/>
                </a:solidFill>
                <a:latin typeface="Book Antiqua" panose="02040602050305030304" pitchFamily="18" charset="0"/>
                <a:cs typeface="Arial" panose="020B0604020202020204" pitchFamily="34" charset="0"/>
              </a:rPr>
              <a:t>Never</a:t>
            </a:r>
            <a:r>
              <a:rPr lang="en-US" sz="2000" dirty="0">
                <a:latin typeface="Book Antiqua" panose="02040602050305030304" pitchFamily="18" charset="0"/>
                <a:cs typeface="Arial" panose="020B0604020202020204" pitchFamily="34" charset="0"/>
              </a:rPr>
              <a:t> use a diagnosis or label unless you have a current authenticated report and not </a:t>
            </a:r>
            <a:r>
              <a:rPr lang="en-US" dirty="0">
                <a:latin typeface="Book Antiqua" panose="02040602050305030304" pitchFamily="18" charset="0"/>
                <a:cs typeface="Arial" panose="020B0604020202020204" pitchFamily="34" charset="0"/>
              </a:rPr>
              <a:t>guesses about someone the therapist or witness never met. </a:t>
            </a:r>
            <a:endParaRPr lang="en-US" sz="2000" dirty="0">
              <a:latin typeface="Book Antiqua" panose="02040602050305030304" pitchFamily="18" charset="0"/>
              <a:cs typeface="Arial" panose="020B0604020202020204" pitchFamily="34" charset="0"/>
            </a:endParaRPr>
          </a:p>
          <a:p>
            <a:pPr>
              <a:buFont typeface="Wingdings" panose="05000000000000000000" pitchFamily="2" charset="2"/>
              <a:buChar char="Ø"/>
            </a:pPr>
            <a:r>
              <a:rPr lang="en-US" sz="2000" dirty="0">
                <a:solidFill>
                  <a:srgbClr val="FF0000"/>
                </a:solidFill>
                <a:latin typeface="Book Antiqua" panose="02040602050305030304" pitchFamily="18" charset="0"/>
                <a:cs typeface="Arial" panose="020B0604020202020204" pitchFamily="34" charset="0"/>
              </a:rPr>
              <a:t>Never</a:t>
            </a:r>
            <a:r>
              <a:rPr lang="en-US" sz="2000" dirty="0">
                <a:latin typeface="Book Antiqua" panose="02040602050305030304" pitchFamily="18" charset="0"/>
                <a:cs typeface="Arial" panose="020B0604020202020204" pitchFamily="34" charset="0"/>
              </a:rPr>
              <a:t> tell one lawyer something “off the record” unless you would say the same to the other lawyer.</a:t>
            </a:r>
          </a:p>
          <a:p>
            <a:pPr>
              <a:buFont typeface="Wingdings" panose="05000000000000000000" pitchFamily="2" charset="2"/>
              <a:buChar char="Ø"/>
            </a:pPr>
            <a:r>
              <a:rPr lang="en-US" sz="2000" dirty="0">
                <a:solidFill>
                  <a:srgbClr val="FF0000"/>
                </a:solidFill>
                <a:latin typeface="Book Antiqua" panose="02040602050305030304" pitchFamily="18" charset="0"/>
                <a:cs typeface="Arial" panose="020B0604020202020204" pitchFamily="34" charset="0"/>
              </a:rPr>
              <a:t>Never</a:t>
            </a:r>
            <a:r>
              <a:rPr lang="en-US" sz="2000" dirty="0">
                <a:latin typeface="Book Antiqua" panose="02040602050305030304" pitchFamily="18" charset="0"/>
                <a:cs typeface="Arial" panose="020B0604020202020204" pitchFamily="34" charset="0"/>
              </a:rPr>
              <a:t> assume that what you are told in a call by a professional or layperson will be testified to under oath in court.</a:t>
            </a:r>
          </a:p>
          <a:p>
            <a:pPr>
              <a:buFont typeface="Wingdings" panose="05000000000000000000" pitchFamily="2" charset="2"/>
              <a:buChar char="Ø"/>
            </a:pPr>
            <a:r>
              <a:rPr lang="en-US" sz="2000" dirty="0">
                <a:solidFill>
                  <a:srgbClr val="FF0000"/>
                </a:solidFill>
                <a:latin typeface="Book Antiqua" panose="02040602050305030304" pitchFamily="18" charset="0"/>
                <a:cs typeface="Arial" panose="020B0604020202020204" pitchFamily="34" charset="0"/>
              </a:rPr>
              <a:t>Never</a:t>
            </a:r>
            <a:r>
              <a:rPr lang="en-US" sz="2000" dirty="0">
                <a:latin typeface="Book Antiqua" panose="02040602050305030304" pitchFamily="18" charset="0"/>
                <a:cs typeface="Arial" panose="020B0604020202020204" pitchFamily="34" charset="0"/>
              </a:rPr>
              <a:t> move out of your professional lane</a:t>
            </a:r>
            <a:r>
              <a:rPr lang="en-US" dirty="0">
                <a:latin typeface="Book Antiqua" panose="02040602050305030304" pitchFamily="18" charset="0"/>
                <a:cs typeface="Arial" panose="020B0604020202020204" pitchFamily="34" charset="0"/>
              </a:rPr>
              <a:t> </a:t>
            </a:r>
            <a:r>
              <a:rPr lang="en-US" sz="2000" dirty="0">
                <a:latin typeface="Book Antiqua" panose="02040602050305030304" pitchFamily="18" charset="0"/>
                <a:cs typeface="Arial" panose="020B0604020202020204" pitchFamily="34" charset="0"/>
              </a:rPr>
              <a:t>So always ask the court for clarification and assistance. </a:t>
            </a:r>
          </a:p>
          <a:p>
            <a:pPr>
              <a:buFont typeface="Wingdings" panose="05000000000000000000" pitchFamily="2" charset="2"/>
              <a:buChar char="Ø"/>
            </a:pPr>
            <a:r>
              <a:rPr lang="en-US" sz="2000" dirty="0">
                <a:solidFill>
                  <a:srgbClr val="FF0000"/>
                </a:solidFill>
                <a:latin typeface="Book Antiqua" panose="02040602050305030304" pitchFamily="18" charset="0"/>
                <a:cs typeface="Arial" panose="020B0604020202020204" pitchFamily="34" charset="0"/>
              </a:rPr>
              <a:t>Never</a:t>
            </a:r>
            <a:r>
              <a:rPr lang="en-US" sz="2000" dirty="0">
                <a:latin typeface="Book Antiqua" panose="02040602050305030304" pitchFamily="18" charset="0"/>
                <a:cs typeface="Arial" panose="020B0604020202020204" pitchFamily="34" charset="0"/>
              </a:rPr>
              <a:t> confuse your values with your ethical Duties under GAL Rules. </a:t>
            </a:r>
          </a:p>
          <a:p>
            <a:pPr>
              <a:buFont typeface="Wingdings" panose="05000000000000000000" pitchFamily="2" charset="2"/>
              <a:buChar char="Ø"/>
            </a:pPr>
            <a:r>
              <a:rPr lang="en-US" sz="2000" dirty="0">
                <a:solidFill>
                  <a:srgbClr val="FF0000"/>
                </a:solidFill>
                <a:latin typeface="Book Antiqua" panose="02040602050305030304" pitchFamily="18" charset="0"/>
                <a:cs typeface="Arial" panose="020B0604020202020204" pitchFamily="34" charset="0"/>
              </a:rPr>
              <a:t>Never</a:t>
            </a:r>
            <a:r>
              <a:rPr lang="en-US" sz="2000" dirty="0">
                <a:latin typeface="Book Antiqua" panose="02040602050305030304" pitchFamily="18" charset="0"/>
                <a:cs typeface="Arial" panose="020B0604020202020204" pitchFamily="34" charset="0"/>
              </a:rPr>
              <a:t> confuse your role as the judge or a magic wand.         </a:t>
            </a:r>
          </a:p>
          <a:p>
            <a:pPr>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5664" y="726586"/>
            <a:ext cx="978655" cy="5581224"/>
          </a:xfrm>
          <a:prstGeom prst="rect">
            <a:avLst/>
          </a:prstGeom>
          <a:effectLst>
            <a:innerShdw blurRad="114300">
              <a:prstClr val="black"/>
            </a:innerShdw>
          </a:effectLst>
        </p:spPr>
      </p:pic>
    </p:spTree>
    <p:extLst>
      <p:ext uri="{BB962C8B-B14F-4D97-AF65-F5344CB8AC3E}">
        <p14:creationId xmlns:p14="http://schemas.microsoft.com/office/powerpoint/2010/main" val="7159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729"/>
            <a:ext cx="9666740" cy="1112158"/>
          </a:xfrm>
        </p:spPr>
        <p:txBody>
          <a:bodyPr>
            <a:noAutofit/>
          </a:bodyPr>
          <a:lstStyle/>
          <a:p>
            <a:pPr algn="ctr"/>
            <a:br>
              <a:rPr lang="en-US" sz="3200" dirty="0">
                <a:latin typeface="Book Antiqua" panose="02040602050305030304" pitchFamily="18" charset="0"/>
                <a:cs typeface="Arial" panose="020B0604020202020204" pitchFamily="34" charset="0"/>
              </a:rPr>
            </a:br>
            <a:r>
              <a:rPr lang="en-US" sz="3200" dirty="0">
                <a:latin typeface="Book Antiqua" panose="02040602050305030304" pitchFamily="18" charset="0"/>
                <a:cs typeface="Arial" panose="020B0604020202020204" pitchFamily="34" charset="0"/>
              </a:rPr>
              <a:t>always Respect and account for diversity and vulnerability</a:t>
            </a:r>
            <a:br>
              <a:rPr lang="en-US" sz="3600" dirty="0"/>
            </a:br>
            <a:endParaRPr lang="en-US" sz="3600" dirty="0"/>
          </a:p>
        </p:txBody>
      </p:sp>
      <p:pic>
        <p:nvPicPr>
          <p:cNvPr id="5" name="Content Placeholder 3"/>
          <p:cNvPicPr>
            <a:picLocks noGrp="1" noChangeAspect="1"/>
          </p:cNvPicPr>
          <p:nvPr>
            <p:ph idx="1"/>
          </p:nvPr>
        </p:nvPicPr>
        <p:blipFill>
          <a:blip r:embed="rId2"/>
          <a:srcRect t="-12302" b="-12302"/>
          <a:stretch>
            <a:fillRect/>
          </a:stretch>
        </p:blipFill>
        <p:spPr>
          <a:xfrm>
            <a:off x="1839460" y="1351643"/>
            <a:ext cx="7365402" cy="5210628"/>
          </a:xfrm>
        </p:spPr>
      </p:pic>
      <p:sp>
        <p:nvSpPr>
          <p:cNvPr id="3" name="Slide Number Placeholder 2">
            <a:extLst>
              <a:ext uri="{FF2B5EF4-FFF2-40B4-BE49-F238E27FC236}">
                <a16:creationId xmlns:a16="http://schemas.microsoft.com/office/drawing/2014/main" id="{15A90EF5-EC37-458A-8898-A834D9EF8895}"/>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36449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886C-B782-482D-8BE6-E4175C472E72}"/>
              </a:ext>
            </a:extLst>
          </p:cNvPr>
          <p:cNvSpPr>
            <a:spLocks noGrp="1"/>
          </p:cNvSpPr>
          <p:nvPr>
            <p:ph type="title"/>
          </p:nvPr>
        </p:nvSpPr>
        <p:spPr>
          <a:xfrm>
            <a:off x="913775" y="247974"/>
            <a:ext cx="10364451" cy="1208868"/>
          </a:xfrm>
        </p:spPr>
        <p:txBody>
          <a:bodyPr>
            <a:normAutofit/>
          </a:bodyPr>
          <a:lstStyle/>
          <a:p>
            <a:r>
              <a:rPr lang="en-US" sz="3200" dirty="0">
                <a:latin typeface="Book Antiqua" panose="02040602050305030304" pitchFamily="18" charset="0"/>
              </a:rPr>
              <a:t>Be aware of Bias</a:t>
            </a:r>
          </a:p>
        </p:txBody>
      </p:sp>
      <p:sp>
        <p:nvSpPr>
          <p:cNvPr id="3" name="Content Placeholder 2">
            <a:extLst>
              <a:ext uri="{FF2B5EF4-FFF2-40B4-BE49-F238E27FC236}">
                <a16:creationId xmlns:a16="http://schemas.microsoft.com/office/drawing/2014/main" id="{5EA61170-E551-427A-848A-0C43CD5006BA}"/>
              </a:ext>
            </a:extLst>
          </p:cNvPr>
          <p:cNvSpPr>
            <a:spLocks noGrp="1"/>
          </p:cNvSpPr>
          <p:nvPr>
            <p:ph idx="1"/>
          </p:nvPr>
        </p:nvSpPr>
        <p:spPr>
          <a:xfrm>
            <a:off x="635431" y="1720312"/>
            <a:ext cx="11251769" cy="4742481"/>
          </a:xfrm>
        </p:spPr>
        <p:txBody>
          <a:bodyPr>
            <a:normAutofit/>
          </a:bodyPr>
          <a:lstStyle/>
          <a:p>
            <a:pPr>
              <a:buFont typeface="Wingdings" panose="05000000000000000000" pitchFamily="2" charset="2"/>
              <a:buChar char="Ø"/>
            </a:pPr>
            <a:r>
              <a:rPr lang="en-US" sz="2800" dirty="0">
                <a:latin typeface="Book Antiqua" panose="02040602050305030304" pitchFamily="18" charset="0"/>
              </a:rPr>
              <a:t>Bias is a function of the brain as it processes and filters information with cognitive shortcuts necessary for everyday functioning</a:t>
            </a:r>
          </a:p>
          <a:p>
            <a:pPr>
              <a:buFont typeface="Wingdings" panose="05000000000000000000" pitchFamily="2" charset="2"/>
              <a:buChar char="Ø"/>
            </a:pPr>
            <a:r>
              <a:rPr lang="en-US" sz="2800" dirty="0">
                <a:latin typeface="Book Antiqua" panose="02040602050305030304" pitchFamily="18" charset="0"/>
              </a:rPr>
              <a:t>These cognitive and emotional short cuts influence our decision-making </a:t>
            </a:r>
          </a:p>
          <a:p>
            <a:pPr>
              <a:buFont typeface="Wingdings" panose="05000000000000000000" pitchFamily="2" charset="2"/>
              <a:buChar char="Ø"/>
            </a:pPr>
            <a:r>
              <a:rPr lang="en-US" sz="2800" dirty="0">
                <a:latin typeface="Book Antiqua" panose="02040602050305030304" pitchFamily="18" charset="0"/>
              </a:rPr>
              <a:t>Bias is not an excuse for prejudice or bigotry or reaching conclusions unsupported by data</a:t>
            </a:r>
          </a:p>
          <a:p>
            <a:endParaRPr lang="en-US" dirty="0"/>
          </a:p>
        </p:txBody>
      </p:sp>
    </p:spTree>
    <p:extLst>
      <p:ext uri="{BB962C8B-B14F-4D97-AF65-F5344CB8AC3E}">
        <p14:creationId xmlns:p14="http://schemas.microsoft.com/office/powerpoint/2010/main" val="24564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743" y="391886"/>
            <a:ext cx="8795657" cy="711199"/>
          </a:xfrm>
        </p:spPr>
        <p:txBody>
          <a:bodyPr>
            <a:normAutofit/>
          </a:bodyPr>
          <a:lstStyle/>
          <a:p>
            <a:pPr algn="ctr"/>
            <a:r>
              <a:rPr lang="en-US" sz="3200" dirty="0">
                <a:latin typeface="Book Antiqua" panose="02040602050305030304" pitchFamily="18" charset="0"/>
                <a:cs typeface="Arial" panose="020B0604020202020204" pitchFamily="34" charset="0"/>
              </a:rPr>
              <a:t>Overview of themes</a:t>
            </a:r>
          </a:p>
        </p:txBody>
      </p:sp>
      <p:sp>
        <p:nvSpPr>
          <p:cNvPr id="3" name="Content Placeholder 2"/>
          <p:cNvSpPr>
            <a:spLocks noGrp="1"/>
          </p:cNvSpPr>
          <p:nvPr>
            <p:ph sz="half" idx="1"/>
          </p:nvPr>
        </p:nvSpPr>
        <p:spPr>
          <a:xfrm>
            <a:off x="418455" y="1219201"/>
            <a:ext cx="7051728" cy="5286102"/>
          </a:xfrm>
        </p:spPr>
        <p:txBody>
          <a:bodyPr>
            <a:normAutofit fontScale="92500"/>
          </a:bodyPr>
          <a:lstStyle/>
          <a:p>
            <a:r>
              <a:rPr lang="en-US" sz="2800" dirty="0">
                <a:latin typeface="Book Antiqua" panose="02040602050305030304" pitchFamily="18" charset="0"/>
                <a:cs typeface="Arial" panose="020B0604020202020204" pitchFamily="34" charset="0"/>
              </a:rPr>
              <a:t>Family court cases are bench trials-one judge/one fact-finder.</a:t>
            </a:r>
          </a:p>
          <a:p>
            <a:r>
              <a:rPr lang="en-US" sz="2800" dirty="0">
                <a:latin typeface="Book Antiqua" panose="02040602050305030304" pitchFamily="18" charset="0"/>
                <a:cs typeface="Arial" panose="020B0604020202020204" pitchFamily="34" charset="0"/>
              </a:rPr>
              <a:t>Families may perceive family court from many mediums few of which are accurate.</a:t>
            </a:r>
          </a:p>
          <a:p>
            <a:r>
              <a:rPr lang="en-US" sz="2800" dirty="0">
                <a:latin typeface="Book Antiqua" panose="02040602050305030304" pitchFamily="18" charset="0"/>
                <a:cs typeface="Arial" panose="020B0604020202020204" pitchFamily="34" charset="0"/>
              </a:rPr>
              <a:t>What is the “role” and “lane” of GALs as Investigators and when making recommendations?   </a:t>
            </a:r>
          </a:p>
          <a:p>
            <a:r>
              <a:rPr lang="en-US" sz="2800" dirty="0">
                <a:latin typeface="Book Antiqua" panose="02040602050305030304" pitchFamily="18" charset="0"/>
                <a:cs typeface="Arial" panose="020B0604020202020204" pitchFamily="34" charset="0"/>
              </a:rPr>
              <a:t>What are your values and Biases and their impact?</a:t>
            </a:r>
          </a:p>
        </p:txBody>
      </p:sp>
      <p:sp>
        <p:nvSpPr>
          <p:cNvPr id="4" name="Slide Number Placeholder 3"/>
          <p:cNvSpPr>
            <a:spLocks noGrp="1"/>
          </p:cNvSpPr>
          <p:nvPr>
            <p:ph type="sldNum" sz="quarter" idx="12"/>
          </p:nvPr>
        </p:nvSpPr>
        <p:spPr/>
        <p:txBody>
          <a:bodyPr/>
          <a:lstStyle/>
          <a:p>
            <a:fld id="{0C48A192-8929-3C49-8BD2-AB91A27A1D6C}" type="slidenum">
              <a:rPr lang="en-US" smtClean="0"/>
              <a:t>2</a:t>
            </a:fld>
            <a:endParaRPr lang="en-US" dirty="0"/>
          </a:p>
        </p:txBody>
      </p:sp>
      <p:pic>
        <p:nvPicPr>
          <p:cNvPr id="7" name="Content Placeholder 4">
            <a:extLst>
              <a:ext uri="{FF2B5EF4-FFF2-40B4-BE49-F238E27FC236}">
                <a16:creationId xmlns:a16="http://schemas.microsoft.com/office/drawing/2014/main" id="{2DDF6040-885F-4CD8-ACFF-732B6A7A66E2}"/>
              </a:ext>
            </a:extLst>
          </p:cNvPr>
          <p:cNvPicPr>
            <a:picLocks noChangeAspect="1"/>
          </p:cNvPicPr>
          <p:nvPr/>
        </p:nvPicPr>
        <p:blipFill>
          <a:blip r:embed="rId2"/>
          <a:stretch>
            <a:fillRect/>
          </a:stretch>
        </p:blipFill>
        <p:spPr>
          <a:xfrm>
            <a:off x="7837714" y="1103086"/>
            <a:ext cx="4165600" cy="5286101"/>
          </a:xfrm>
          <a:prstGeom prst="rect">
            <a:avLst/>
          </a:prstGeom>
        </p:spPr>
      </p:pic>
    </p:spTree>
    <p:extLst>
      <p:ext uri="{BB962C8B-B14F-4D97-AF65-F5344CB8AC3E}">
        <p14:creationId xmlns:p14="http://schemas.microsoft.com/office/powerpoint/2010/main" val="2508760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C6A9-1AFA-4551-BBCE-1B98CA51B3BB}"/>
              </a:ext>
            </a:extLst>
          </p:cNvPr>
          <p:cNvSpPr>
            <a:spLocks noGrp="1"/>
          </p:cNvSpPr>
          <p:nvPr>
            <p:ph type="title"/>
          </p:nvPr>
        </p:nvSpPr>
        <p:spPr>
          <a:xfrm>
            <a:off x="1151008" y="307298"/>
            <a:ext cx="9404723" cy="992113"/>
          </a:xfrm>
        </p:spPr>
        <p:txBody>
          <a:bodyPr>
            <a:normAutofit/>
          </a:bodyPr>
          <a:lstStyle/>
          <a:p>
            <a:pPr algn="ctr"/>
            <a:r>
              <a:rPr lang="en-US" sz="3200" dirty="0">
                <a:solidFill>
                  <a:schemeClr val="tx1"/>
                </a:solidFill>
                <a:latin typeface="Book Antiqua" panose="02040602050305030304" pitchFamily="18" charset="0"/>
              </a:rPr>
              <a:t>Explicit and implicit Bias</a:t>
            </a:r>
          </a:p>
        </p:txBody>
      </p:sp>
      <p:sp>
        <p:nvSpPr>
          <p:cNvPr id="3" name="Content Placeholder 2">
            <a:extLst>
              <a:ext uri="{FF2B5EF4-FFF2-40B4-BE49-F238E27FC236}">
                <a16:creationId xmlns:a16="http://schemas.microsoft.com/office/drawing/2014/main" id="{0C4F9581-AC7C-4788-ABCE-E829CEDE3B22}"/>
              </a:ext>
            </a:extLst>
          </p:cNvPr>
          <p:cNvSpPr>
            <a:spLocks noGrp="1"/>
          </p:cNvSpPr>
          <p:nvPr>
            <p:ph idx="1"/>
          </p:nvPr>
        </p:nvSpPr>
        <p:spPr>
          <a:xfrm>
            <a:off x="449179" y="1299411"/>
            <a:ext cx="11298536" cy="5411355"/>
          </a:xfrm>
        </p:spPr>
        <p:txBody>
          <a:bodyPr>
            <a:normAutofit fontScale="92500"/>
          </a:bodyPr>
          <a:lstStyle/>
          <a:p>
            <a:pPr>
              <a:lnSpc>
                <a:spcPct val="100000"/>
              </a:lnSpc>
              <a:buFont typeface="Wingdings" panose="05000000000000000000" pitchFamily="2" charset="2"/>
              <a:buChar char="Ø"/>
            </a:pPr>
            <a:r>
              <a:rPr lang="en-US" sz="2400" b="1" i="1" dirty="0">
                <a:solidFill>
                  <a:schemeClr val="tx1"/>
                </a:solidFill>
                <a:latin typeface="Book Antiqua" panose="02040602050305030304" pitchFamily="18" charset="0"/>
              </a:rPr>
              <a:t>Explicit biases </a:t>
            </a:r>
            <a:r>
              <a:rPr lang="en-US" sz="2400" dirty="0">
                <a:solidFill>
                  <a:schemeClr val="tx1"/>
                </a:solidFill>
                <a:latin typeface="Book Antiqua" panose="02040602050305030304" pitchFamily="18" charset="0"/>
              </a:rPr>
              <a:t>like sexism</a:t>
            </a:r>
            <a:r>
              <a:rPr lang="en-US" sz="2400" dirty="0">
                <a:latin typeface="Book Antiqua" panose="02040602050305030304" pitchFamily="18" charset="0"/>
              </a:rPr>
              <a:t> or</a:t>
            </a:r>
            <a:r>
              <a:rPr lang="en-US" sz="2400" dirty="0">
                <a:solidFill>
                  <a:schemeClr val="tx1"/>
                </a:solidFill>
                <a:latin typeface="Book Antiqua" panose="02040602050305030304" pitchFamily="18" charset="0"/>
              </a:rPr>
              <a:t> racism</a:t>
            </a:r>
            <a:r>
              <a:rPr lang="en-US" sz="2400" dirty="0">
                <a:latin typeface="Book Antiqua" panose="02040602050305030304" pitchFamily="18" charset="0"/>
              </a:rPr>
              <a:t> </a:t>
            </a:r>
            <a:r>
              <a:rPr lang="en-US" sz="2400" dirty="0">
                <a:solidFill>
                  <a:schemeClr val="tx1"/>
                </a:solidFill>
                <a:latin typeface="Book Antiqua" panose="02040602050305030304" pitchFamily="18" charset="0"/>
              </a:rPr>
              <a:t>had become less prominent but that does not mean these are forgotten </a:t>
            </a:r>
            <a:r>
              <a:rPr lang="en-US" sz="2400" dirty="0">
                <a:latin typeface="Book Antiqua" panose="02040602050305030304" pitchFamily="18" charset="0"/>
              </a:rPr>
              <a:t>in policy and practice. </a:t>
            </a:r>
            <a:endParaRPr lang="en-US" sz="2400" dirty="0">
              <a:solidFill>
                <a:schemeClr val="tx1"/>
              </a:solidFill>
              <a:latin typeface="Book Antiqua" panose="02040602050305030304" pitchFamily="18" charset="0"/>
            </a:endParaRPr>
          </a:p>
          <a:p>
            <a:pPr>
              <a:lnSpc>
                <a:spcPct val="100000"/>
              </a:lnSpc>
              <a:buFont typeface="Wingdings" panose="05000000000000000000" pitchFamily="2" charset="2"/>
              <a:buChar char="Ø"/>
            </a:pPr>
            <a:r>
              <a:rPr lang="en-US" sz="2400" b="1" i="1" dirty="0">
                <a:solidFill>
                  <a:schemeClr val="tx1"/>
                </a:solidFill>
                <a:latin typeface="Book Antiqua" panose="02040602050305030304" pitchFamily="18" charset="0"/>
              </a:rPr>
              <a:t>Implicit biases </a:t>
            </a:r>
            <a:r>
              <a:rPr lang="en-US" sz="2400" dirty="0">
                <a:solidFill>
                  <a:schemeClr val="tx1"/>
                </a:solidFill>
                <a:latin typeface="Book Antiqua" panose="02040602050305030304" pitchFamily="18" charset="0"/>
              </a:rPr>
              <a:t>influence our observations, understanding, decision making, and behavior, without our even realizing it. </a:t>
            </a:r>
          </a:p>
          <a:p>
            <a:pPr>
              <a:lnSpc>
                <a:spcPct val="100000"/>
              </a:lnSpc>
              <a:buFont typeface="Wingdings" panose="05000000000000000000" pitchFamily="2" charset="2"/>
              <a:buChar char="Ø"/>
            </a:pPr>
            <a:r>
              <a:rPr lang="en-US" sz="2400" dirty="0">
                <a:solidFill>
                  <a:schemeClr val="tx1"/>
                </a:solidFill>
                <a:latin typeface="Book Antiqua" panose="02040602050305030304" pitchFamily="18" charset="0"/>
              </a:rPr>
              <a:t>Implicit bias is driven by </a:t>
            </a:r>
            <a:r>
              <a:rPr lang="en-US" sz="2400" b="1" i="1" dirty="0">
                <a:solidFill>
                  <a:schemeClr val="tx1"/>
                </a:solidFill>
                <a:latin typeface="Book Antiqua" panose="02040602050305030304" pitchFamily="18" charset="0"/>
              </a:rPr>
              <a:t>attitudes</a:t>
            </a:r>
            <a:r>
              <a:rPr lang="en-US" sz="2400" b="1" dirty="0">
                <a:solidFill>
                  <a:schemeClr val="tx1"/>
                </a:solidFill>
                <a:latin typeface="Book Antiqua" panose="02040602050305030304" pitchFamily="18" charset="0"/>
              </a:rPr>
              <a:t> </a:t>
            </a:r>
            <a:r>
              <a:rPr lang="en-US" sz="2400" dirty="0">
                <a:solidFill>
                  <a:schemeClr val="tx1"/>
                </a:solidFill>
                <a:latin typeface="Book Antiqua" panose="02040602050305030304" pitchFamily="18" charset="0"/>
              </a:rPr>
              <a:t>and </a:t>
            </a:r>
            <a:r>
              <a:rPr lang="en-US" sz="2400" b="1" i="1" dirty="0">
                <a:solidFill>
                  <a:schemeClr val="tx1"/>
                </a:solidFill>
                <a:latin typeface="Book Antiqua" panose="02040602050305030304" pitchFamily="18" charset="0"/>
              </a:rPr>
              <a:t>stereotypes</a:t>
            </a:r>
            <a:r>
              <a:rPr lang="en-US" sz="2400" i="1" dirty="0">
                <a:solidFill>
                  <a:schemeClr val="tx1"/>
                </a:solidFill>
                <a:latin typeface="Book Antiqua" panose="02040602050305030304" pitchFamily="18" charset="0"/>
              </a:rPr>
              <a:t> </a:t>
            </a:r>
            <a:r>
              <a:rPr lang="en-US" sz="2400" dirty="0">
                <a:solidFill>
                  <a:schemeClr val="tx1"/>
                </a:solidFill>
                <a:latin typeface="Book Antiqua" panose="02040602050305030304" pitchFamily="18" charset="0"/>
              </a:rPr>
              <a:t>that we have about social categories, such as poverty, gender, and race:</a:t>
            </a:r>
          </a:p>
          <a:p>
            <a:pPr lvl="1">
              <a:lnSpc>
                <a:spcPct val="100000"/>
              </a:lnSpc>
              <a:buFont typeface="Wingdings" panose="05000000000000000000" pitchFamily="2" charset="2"/>
              <a:buChar char="Ø"/>
            </a:pPr>
            <a:r>
              <a:rPr lang="en-US" sz="2200" dirty="0">
                <a:solidFill>
                  <a:schemeClr val="tx1"/>
                </a:solidFill>
                <a:latin typeface="Book Antiqua" panose="02040602050305030304" pitchFamily="18" charset="0"/>
              </a:rPr>
              <a:t>An </a:t>
            </a:r>
            <a:r>
              <a:rPr lang="en-US" sz="2200" b="1" dirty="0">
                <a:solidFill>
                  <a:schemeClr val="tx1"/>
                </a:solidFill>
                <a:latin typeface="Book Antiqua" panose="02040602050305030304" pitchFamily="18" charset="0"/>
              </a:rPr>
              <a:t>attitude </a:t>
            </a:r>
            <a:r>
              <a:rPr lang="en-US" sz="2200" dirty="0">
                <a:solidFill>
                  <a:schemeClr val="tx1"/>
                </a:solidFill>
                <a:latin typeface="Book Antiqua" panose="02040602050305030304" pitchFamily="18" charset="0"/>
              </a:rPr>
              <a:t>is an association between some concept (for example, gender) and an evaluative valence, either positive or negative.</a:t>
            </a:r>
          </a:p>
          <a:p>
            <a:pPr lvl="1">
              <a:lnSpc>
                <a:spcPct val="100000"/>
              </a:lnSpc>
              <a:buFont typeface="Wingdings" panose="05000000000000000000" pitchFamily="2" charset="2"/>
              <a:buChar char="Ø"/>
            </a:pPr>
            <a:r>
              <a:rPr lang="en-US" sz="2200" dirty="0">
                <a:solidFill>
                  <a:schemeClr val="tx1"/>
                </a:solidFill>
                <a:latin typeface="Book Antiqua" panose="02040602050305030304" pitchFamily="18" charset="0"/>
              </a:rPr>
              <a:t>A </a:t>
            </a:r>
            <a:r>
              <a:rPr lang="en-US" sz="2200" b="1" dirty="0">
                <a:solidFill>
                  <a:schemeClr val="tx1"/>
                </a:solidFill>
                <a:latin typeface="Book Antiqua" panose="02040602050305030304" pitchFamily="18" charset="0"/>
              </a:rPr>
              <a:t>stereotype </a:t>
            </a:r>
            <a:r>
              <a:rPr lang="en-US" sz="2200" dirty="0">
                <a:solidFill>
                  <a:schemeClr val="tx1"/>
                </a:solidFill>
                <a:latin typeface="Book Antiqua" panose="02040602050305030304" pitchFamily="18" charset="0"/>
              </a:rPr>
              <a:t>is an association between a concept (for example, gender) and a trait. </a:t>
            </a:r>
          </a:p>
          <a:p>
            <a:pPr marL="0" indent="0">
              <a:buNone/>
            </a:pPr>
            <a:endParaRPr lang="en-US" sz="1600" dirty="0">
              <a:solidFill>
                <a:schemeClr val="tx1"/>
              </a:solidFill>
              <a:latin typeface="Book Antiqua" panose="02040602050305030304" pitchFamily="18" charset="0"/>
            </a:endParaRPr>
          </a:p>
          <a:p>
            <a:pPr marL="0" indent="0">
              <a:buNone/>
            </a:pPr>
            <a:r>
              <a:rPr lang="en-US" sz="1600" dirty="0">
                <a:solidFill>
                  <a:schemeClr val="tx1"/>
                </a:solidFill>
                <a:latin typeface="Book Antiqua" panose="02040602050305030304" pitchFamily="18" charset="0"/>
              </a:rPr>
              <a:t>Kang, J., Bennett, M., Carbado, D., &amp; Casey, P. (2011). Implicit bias in the courtroom. </a:t>
            </a:r>
            <a:r>
              <a:rPr lang="en-US" sz="1600" i="1" dirty="0">
                <a:solidFill>
                  <a:schemeClr val="tx1"/>
                </a:solidFill>
                <a:latin typeface="Book Antiqua" panose="02040602050305030304" pitchFamily="18" charset="0"/>
              </a:rPr>
              <a:t>UCLA Law Review,</a:t>
            </a:r>
            <a:r>
              <a:rPr lang="en-US" sz="1600" dirty="0">
                <a:solidFill>
                  <a:schemeClr val="tx1"/>
                </a:solidFill>
                <a:latin typeface="Book Antiqua" panose="02040602050305030304" pitchFamily="18" charset="0"/>
              </a:rPr>
              <a:t> </a:t>
            </a:r>
            <a:r>
              <a:rPr lang="en-US" sz="1600" i="1" dirty="0">
                <a:solidFill>
                  <a:schemeClr val="tx1"/>
                </a:solidFill>
                <a:latin typeface="Book Antiqua" panose="02040602050305030304" pitchFamily="18" charset="0"/>
              </a:rPr>
              <a:t>59</a:t>
            </a:r>
            <a:r>
              <a:rPr lang="en-US" sz="1600" dirty="0">
                <a:solidFill>
                  <a:schemeClr val="tx1"/>
                </a:solidFill>
                <a:latin typeface="Book Antiqua" panose="02040602050305030304" pitchFamily="18" charset="0"/>
              </a:rPr>
              <a:t>, 1124-1186.</a:t>
            </a:r>
          </a:p>
        </p:txBody>
      </p:sp>
      <p:sp>
        <p:nvSpPr>
          <p:cNvPr id="4" name="Slide Number Placeholder 3">
            <a:extLst>
              <a:ext uri="{FF2B5EF4-FFF2-40B4-BE49-F238E27FC236}">
                <a16:creationId xmlns:a16="http://schemas.microsoft.com/office/drawing/2014/main" id="{FBE7E9F9-0579-474F-8FA0-07C74A63E081}"/>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385481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7B763-A7AC-8D47-AF47-F8FB988EB93C}"/>
              </a:ext>
            </a:extLst>
          </p:cNvPr>
          <p:cNvSpPr>
            <a:spLocks noGrp="1"/>
          </p:cNvSpPr>
          <p:nvPr>
            <p:ph type="title"/>
          </p:nvPr>
        </p:nvSpPr>
        <p:spPr>
          <a:xfrm>
            <a:off x="913775" y="618518"/>
            <a:ext cx="10364451" cy="1005888"/>
          </a:xfrm>
        </p:spPr>
        <p:txBody>
          <a:bodyPr>
            <a:normAutofit/>
          </a:bodyPr>
          <a:lstStyle/>
          <a:p>
            <a:r>
              <a:rPr lang="en-US" sz="3200" dirty="0">
                <a:latin typeface="Book Antiqua" panose="02040602050305030304" pitchFamily="18" charset="0"/>
              </a:rPr>
              <a:t>questions</a:t>
            </a:r>
          </a:p>
        </p:txBody>
      </p:sp>
      <p:pic>
        <p:nvPicPr>
          <p:cNvPr id="5" name="Content Placeholder 4">
            <a:extLst>
              <a:ext uri="{FF2B5EF4-FFF2-40B4-BE49-F238E27FC236}">
                <a16:creationId xmlns:a16="http://schemas.microsoft.com/office/drawing/2014/main" id="{6EC8971C-47D6-2C46-BA8A-622459A1512A}"/>
              </a:ext>
            </a:extLst>
          </p:cNvPr>
          <p:cNvPicPr>
            <a:picLocks noGrp="1" noChangeAspect="1"/>
          </p:cNvPicPr>
          <p:nvPr>
            <p:ph idx="1"/>
          </p:nvPr>
        </p:nvPicPr>
        <p:blipFill>
          <a:blip r:embed="rId2"/>
          <a:stretch>
            <a:fillRect/>
          </a:stretch>
        </p:blipFill>
        <p:spPr>
          <a:xfrm>
            <a:off x="3377392" y="2221202"/>
            <a:ext cx="5437216" cy="3065276"/>
          </a:xfrm>
          <a:prstGeom prst="rect">
            <a:avLst/>
          </a:prstGeom>
        </p:spPr>
      </p:pic>
      <p:sp>
        <p:nvSpPr>
          <p:cNvPr id="4" name="Slide Number Placeholder 3">
            <a:extLst>
              <a:ext uri="{FF2B5EF4-FFF2-40B4-BE49-F238E27FC236}">
                <a16:creationId xmlns:a16="http://schemas.microsoft.com/office/drawing/2014/main" id="{35967546-8875-E945-8D66-D42788B34B4F}"/>
              </a:ext>
            </a:extLst>
          </p:cNvPr>
          <p:cNvSpPr>
            <a:spLocks noGrp="1"/>
          </p:cNvSpPr>
          <p:nvPr>
            <p:ph type="sldNum" sz="quarter" idx="12"/>
          </p:nvPr>
        </p:nvSpPr>
        <p:spPr/>
        <p:txBody>
          <a:bodyPr/>
          <a:lstStyle/>
          <a:p>
            <a:fld id="{08D89D91-CDCB-48E2-B385-56A48F077119}" type="slidenum">
              <a:rPr lang="en-US" smtClean="0"/>
              <a:t>21</a:t>
            </a:fld>
            <a:endParaRPr lang="en-US"/>
          </a:p>
        </p:txBody>
      </p:sp>
    </p:spTree>
    <p:extLst>
      <p:ext uri="{BB962C8B-B14F-4D97-AF65-F5344CB8AC3E}">
        <p14:creationId xmlns:p14="http://schemas.microsoft.com/office/powerpoint/2010/main" val="193285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2228" y="246744"/>
            <a:ext cx="8309060" cy="6093098"/>
          </a:xfrm>
        </p:spPr>
        <p:txBody>
          <a:bodyPr>
            <a:noAutofit/>
          </a:bodyPr>
          <a:lstStyle/>
          <a:p>
            <a:pPr marL="0" indent="0">
              <a:buNone/>
            </a:pPr>
            <a:r>
              <a:rPr lang="en-US" sz="1600" cap="small" dirty="0">
                <a:latin typeface="Book Antiqua" panose="02040602050305030304" pitchFamily="18" charset="0"/>
              </a:rPr>
              <a:t>REFERENCES</a:t>
            </a:r>
          </a:p>
          <a:p>
            <a:r>
              <a:rPr lang="en-US" sz="1600" cap="small" dirty="0">
                <a:latin typeface="Book Antiqua" panose="02040602050305030304" pitchFamily="18" charset="0"/>
                <a:cs typeface="Arial" panose="020B0604020202020204" pitchFamily="34" charset="0"/>
              </a:rPr>
              <a:t>Marcia Boumil et al</a:t>
            </a:r>
            <a:r>
              <a:rPr lang="en-US" sz="1600" dirty="0">
                <a:latin typeface="Book Antiqua" panose="02040602050305030304" pitchFamily="18" charset="0"/>
                <a:cs typeface="Arial" panose="020B0604020202020204" pitchFamily="34" charset="0"/>
              </a:rPr>
              <a:t>., </a:t>
            </a:r>
            <a:r>
              <a:rPr lang="en-US" sz="1600" i="1" dirty="0">
                <a:latin typeface="Book Antiqua" panose="02040602050305030304" pitchFamily="18" charset="0"/>
                <a:cs typeface="Arial" panose="020B0604020202020204" pitchFamily="34" charset="0"/>
              </a:rPr>
              <a:t>Legal and Ethical Issues Confronting Guardian ad Litem Practice, </a:t>
            </a:r>
            <a:r>
              <a:rPr lang="en-US" sz="1600" cap="small" dirty="0">
                <a:latin typeface="Book Antiqua" panose="02040602050305030304" pitchFamily="18" charset="0"/>
                <a:cs typeface="Arial" panose="020B0604020202020204" pitchFamily="34" charset="0"/>
              </a:rPr>
              <a:t>13 J. Law &amp; Fam. Studies 43 (2011)</a:t>
            </a:r>
            <a:r>
              <a:rPr lang="en-US" sz="1600" dirty="0">
                <a:latin typeface="Book Antiqua" panose="02040602050305030304" pitchFamily="18" charset="0"/>
                <a:cs typeface="Arial" panose="020B0604020202020204" pitchFamily="34" charset="0"/>
              </a:rPr>
              <a:t>.</a:t>
            </a:r>
          </a:p>
          <a:p>
            <a:pPr eaLnBrk="0"/>
            <a:r>
              <a:rPr lang="en-US" sz="1600" cap="small" dirty="0">
                <a:latin typeface="Book Antiqua" panose="02040602050305030304" pitchFamily="18" charset="0"/>
                <a:cs typeface="Arial" panose="020B0604020202020204" pitchFamily="34" charset="0"/>
              </a:rPr>
              <a:t>Richard Ducote</a:t>
            </a:r>
            <a:r>
              <a:rPr lang="en-US" sz="1600" dirty="0">
                <a:latin typeface="Book Antiqua" panose="02040602050305030304" pitchFamily="18" charset="0"/>
                <a:cs typeface="Arial" panose="020B0604020202020204" pitchFamily="34" charset="0"/>
              </a:rPr>
              <a:t>, </a:t>
            </a:r>
            <a:r>
              <a:rPr lang="en-US" sz="1600" i="1" dirty="0">
                <a:latin typeface="Book Antiqua" panose="02040602050305030304" pitchFamily="18" charset="0"/>
                <a:cs typeface="Arial" panose="020B0604020202020204" pitchFamily="34" charset="0"/>
              </a:rPr>
              <a:t>Guardians ad litem in Private Custody Litigation: The Case for Abolition, </a:t>
            </a:r>
            <a:r>
              <a:rPr lang="en-US" sz="1600" cap="small" dirty="0">
                <a:latin typeface="Book Antiqua" panose="02040602050305030304" pitchFamily="18" charset="0"/>
                <a:cs typeface="Arial" panose="020B0604020202020204" pitchFamily="34" charset="0"/>
              </a:rPr>
              <a:t>3 Loy. J. Pub. Int. L. 106 (2001).</a:t>
            </a:r>
          </a:p>
          <a:p>
            <a:pPr eaLnBrk="0"/>
            <a:r>
              <a:rPr lang="en-US" sz="1600" dirty="0">
                <a:latin typeface="Book Antiqua" panose="02040602050305030304" pitchFamily="18" charset="0"/>
                <a:cs typeface="Arial" panose="020B0604020202020204" pitchFamily="34" charset="0"/>
              </a:rPr>
              <a:t>Dana E. Prescott &amp; Neil D. Jamieson, Divorce in Maine: The Legal Process, Your Rights, and What to Expect</a:t>
            </a:r>
            <a:r>
              <a:rPr lang="en-US" sz="1600" i="1" dirty="0">
                <a:latin typeface="Book Antiqua" panose="02040602050305030304" pitchFamily="18" charset="0"/>
                <a:cs typeface="Arial" panose="020B0604020202020204" pitchFamily="34" charset="0"/>
              </a:rPr>
              <a:t> </a:t>
            </a:r>
            <a:r>
              <a:rPr lang="en-US" sz="1600" dirty="0">
                <a:latin typeface="Book Antiqua" panose="02040602050305030304" pitchFamily="18" charset="0"/>
                <a:cs typeface="Arial" panose="020B0604020202020204" pitchFamily="34" charset="0"/>
              </a:rPr>
              <a:t>(2015). </a:t>
            </a:r>
          </a:p>
          <a:p>
            <a:pPr eaLnBrk="0"/>
            <a:r>
              <a:rPr lang="en-US" sz="1600" dirty="0">
                <a:latin typeface="Book Antiqua" panose="02040602050305030304" pitchFamily="18" charset="0"/>
                <a:cs typeface="Arial" panose="020B0604020202020204" pitchFamily="34" charset="0"/>
              </a:rPr>
              <a:t>Dana E. Prescott, </a:t>
            </a:r>
            <a:r>
              <a:rPr lang="en-US" sz="1600" i="1" dirty="0">
                <a:latin typeface="Book Antiqua" panose="02040602050305030304" pitchFamily="18" charset="0"/>
                <a:cs typeface="Arial" panose="020B0604020202020204" pitchFamily="34" charset="0"/>
              </a:rPr>
              <a:t>Inconvenient Truths: Facts and Frictions in Defense of Guardians Ad Litem for Children</a:t>
            </a:r>
            <a:r>
              <a:rPr lang="en-US" sz="1600" dirty="0">
                <a:latin typeface="Book Antiqua" panose="02040602050305030304" pitchFamily="18" charset="0"/>
                <a:cs typeface="Arial" panose="020B0604020202020204" pitchFamily="34" charset="0"/>
              </a:rPr>
              <a:t>, </a:t>
            </a:r>
            <a:r>
              <a:rPr lang="en-US" sz="1600" cap="small" dirty="0">
                <a:latin typeface="Book Antiqua" panose="02040602050305030304" pitchFamily="18" charset="0"/>
                <a:cs typeface="Arial" panose="020B0604020202020204" pitchFamily="34" charset="0"/>
              </a:rPr>
              <a:t>67 Me. L. Rev. 43 (2014).</a:t>
            </a:r>
          </a:p>
          <a:p>
            <a:pPr eaLnBrk="0"/>
            <a:r>
              <a:rPr lang="en-US" sz="1600" dirty="0">
                <a:latin typeface="Book Antiqua" panose="02040602050305030304" pitchFamily="18" charset="0"/>
              </a:rPr>
              <a:t>Dana E. Prescott, </a:t>
            </a:r>
            <a:r>
              <a:rPr lang="en-US" sz="1600" i="1" dirty="0">
                <a:latin typeface="Book Antiqua" panose="02040602050305030304" pitchFamily="18" charset="0"/>
              </a:rPr>
              <a:t>The New Phoenix: Maine's Innovative Standards for Guardians Ad Litem</a:t>
            </a:r>
            <a:r>
              <a:rPr lang="en-US" sz="1600" dirty="0">
                <a:latin typeface="Book Antiqua" panose="02040602050305030304" pitchFamily="18" charset="0"/>
              </a:rPr>
              <a:t>, 69 Me. L. Rev. 67 (2017). </a:t>
            </a:r>
            <a:endParaRPr lang="en-US" sz="1600" cap="small" dirty="0">
              <a:latin typeface="Book Antiqua" panose="02040602050305030304" pitchFamily="18" charset="0"/>
              <a:cs typeface="Arial" panose="020B0604020202020204" pitchFamily="34" charset="0"/>
            </a:endParaRPr>
          </a:p>
          <a:p>
            <a:pPr eaLnBrk="0"/>
            <a:r>
              <a:rPr lang="en-US" sz="1600" cap="small" dirty="0">
                <a:latin typeface="Book Antiqua" panose="02040602050305030304" pitchFamily="18" charset="0"/>
                <a:cs typeface="Arial" panose="020B0604020202020204" pitchFamily="34" charset="0"/>
              </a:rPr>
              <a:t>Margaret E. Sjostrom</a:t>
            </a:r>
            <a:r>
              <a:rPr lang="en-US" sz="1600" dirty="0">
                <a:latin typeface="Book Antiqua" panose="02040602050305030304" pitchFamily="18" charset="0"/>
                <a:cs typeface="Arial" panose="020B0604020202020204" pitchFamily="34" charset="0"/>
              </a:rPr>
              <a:t>, </a:t>
            </a:r>
            <a:r>
              <a:rPr lang="en-US" sz="1600" i="1" dirty="0">
                <a:latin typeface="Book Antiqua" panose="02040602050305030304" pitchFamily="18" charset="0"/>
                <a:cs typeface="Arial" panose="020B0604020202020204" pitchFamily="34" charset="0"/>
              </a:rPr>
              <a:t>What’s a GAL to do?: The Proper Role of Guardians Ad Litem in Disputed Custody and Visitation Proceedings, </a:t>
            </a:r>
            <a:r>
              <a:rPr lang="en-US" sz="1600" cap="small" dirty="0">
                <a:latin typeface="Book Antiqua" panose="02040602050305030304" pitchFamily="18" charset="0"/>
                <a:cs typeface="Arial" panose="020B0604020202020204" pitchFamily="34" charset="0"/>
              </a:rPr>
              <a:t>24 Child. Leg. Rights J. 2 (2004) .</a:t>
            </a:r>
          </a:p>
          <a:p>
            <a:pPr eaLnBrk="0"/>
            <a:r>
              <a:rPr lang="en-US" sz="1600" u="sng" dirty="0">
                <a:latin typeface="Book Antiqua" panose="02040602050305030304" pitchFamily="18" charset="0"/>
                <a:hlinkClick r:id="rId2">
                  <a:extLst>
                    <a:ext uri="{A12FA001-AC4F-418D-AE19-62706E023703}">
                      <ahyp:hlinkClr xmlns:ahyp="http://schemas.microsoft.com/office/drawing/2018/hyperlinkcolor" val="tx"/>
                    </a:ext>
                  </a:extLst>
                </a:hlinkClick>
              </a:rPr>
              <a:t>http://www.courts.maine.gov/rules_adminorders/rules/index.shtml</a:t>
            </a:r>
            <a:r>
              <a:rPr lang="en-US" sz="1600" u="sng" dirty="0">
                <a:latin typeface="Book Antiqua" panose="02040602050305030304" pitchFamily="18" charset="0"/>
              </a:rPr>
              <a:t>; </a:t>
            </a:r>
            <a:r>
              <a:rPr lang="en-US" sz="1600" u="sng" dirty="0">
                <a:latin typeface="Book Antiqua" panose="02040602050305030304" pitchFamily="18" charset="0"/>
                <a:hlinkClick r:id="rId3">
                  <a:extLst>
                    <a:ext uri="{A12FA001-AC4F-418D-AE19-62706E023703}">
                      <ahyp:hlinkClr xmlns:ahyp="http://schemas.microsoft.com/office/drawing/2018/hyperlinkcolor" val="tx"/>
                    </a:ext>
                  </a:extLst>
                </a:hlinkClick>
              </a:rPr>
              <a:t>http://mebaroverseers.org/regulation/gal_rules.html</a:t>
            </a:r>
            <a:r>
              <a:rPr lang="en-US" sz="1600" dirty="0">
                <a:latin typeface="Book Antiqua" panose="02040602050305030304" pitchFamily="18" charset="0"/>
              </a:rPr>
              <a:t>; </a:t>
            </a:r>
            <a:r>
              <a:rPr lang="en-US" sz="1600" u="sng" dirty="0">
                <a:latin typeface="Book Antiqua" panose="02040602050305030304" pitchFamily="18" charset="0"/>
                <a:hlinkClick r:id="rId4">
                  <a:extLst>
                    <a:ext uri="{A12FA001-AC4F-418D-AE19-62706E023703}">
                      <ahyp:hlinkClr xmlns:ahyp="http://schemas.microsoft.com/office/drawing/2018/hyperlinkcolor" val="tx"/>
                    </a:ext>
                  </a:extLst>
                </a:hlinkClick>
              </a:rPr>
              <a:t>http://www.courts.maine.gov/fees_forms/forms/index.shtml#fm</a:t>
            </a:r>
            <a:r>
              <a:rPr lang="en-US" sz="1600" dirty="0">
                <a:latin typeface="Book Antiqua" panose="02040602050305030304" pitchFamily="18" charset="0"/>
              </a:rPr>
              <a:t>. </a:t>
            </a:r>
            <a:endParaRPr lang="en-US" sz="1600" cap="small" dirty="0">
              <a:latin typeface="Book Antiqua" panose="02040602050305030304" pitchFamily="18" charset="0"/>
              <a:cs typeface="Arial" panose="020B0604020202020204" pitchFamily="34" charset="0"/>
            </a:endParaRPr>
          </a:p>
          <a:p>
            <a:pPr eaLnBrk="0"/>
            <a:endParaRPr lang="en-US" sz="1400" dirty="0">
              <a:latin typeface="Arial" panose="020B0604020202020204" pitchFamily="34" charset="0"/>
              <a:cs typeface="Arial" panose="020B0604020202020204" pitchFamily="34" charset="0"/>
            </a:endParaRPr>
          </a:p>
          <a:p>
            <a:pPr eaLnBrk="0"/>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9710056" y="381000"/>
            <a:ext cx="1973944" cy="365125"/>
          </a:xfrm>
        </p:spPr>
        <p:txBody>
          <a:bodyPr/>
          <a:lstStyle/>
          <a:p>
            <a:fld id="{0A539FD1-A097-47FB-8203-C9A9D21D29BB}" type="slidenum">
              <a:rPr lang="en-US" smtClean="0"/>
              <a:t>22</a:t>
            </a:fld>
            <a:endParaRPr lang="en-US" dirty="0"/>
          </a:p>
        </p:txBody>
      </p:sp>
      <p:pic>
        <p:nvPicPr>
          <p:cNvPr id="7" name="Picture 6"/>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flipH="1">
            <a:off x="415681" y="1451429"/>
            <a:ext cx="2033050" cy="3771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9938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E1D157C-6F25-4E75-ACD9-4D04DC84A3DB}"/>
              </a:ext>
            </a:extLst>
          </p:cNvPr>
          <p:cNvPicPr>
            <a:picLocks noChangeAspect="1"/>
          </p:cNvPicPr>
          <p:nvPr/>
        </p:nvPicPr>
        <p:blipFill rotWithShape="1">
          <a:blip r:embed="rId2"/>
          <a:srcRect t="17861" r="2" b="13990"/>
          <a:stretch/>
        </p:blipFill>
        <p:spPr>
          <a:xfrm>
            <a:off x="20" y="10"/>
            <a:ext cx="4003019" cy="3388883"/>
          </a:xfrm>
          <a:prstGeom prst="rect">
            <a:avLst/>
          </a:prstGeom>
        </p:spPr>
      </p:pic>
      <p:pic>
        <p:nvPicPr>
          <p:cNvPr id="3" name="Picture 2">
            <a:extLst>
              <a:ext uri="{FF2B5EF4-FFF2-40B4-BE49-F238E27FC236}">
                <a16:creationId xmlns:a16="http://schemas.microsoft.com/office/drawing/2014/main" id="{0FCCE7E1-F1E7-4A02-870D-C1B9833BED64}"/>
              </a:ext>
            </a:extLst>
          </p:cNvPr>
          <p:cNvPicPr>
            <a:picLocks noChangeAspect="1"/>
          </p:cNvPicPr>
          <p:nvPr/>
        </p:nvPicPr>
        <p:blipFill rotWithShape="1">
          <a:blip r:embed="rId3"/>
          <a:srcRect t="15434" b="16716"/>
          <a:stretch/>
        </p:blipFill>
        <p:spPr>
          <a:xfrm>
            <a:off x="4094479" y="10"/>
            <a:ext cx="4014047" cy="3383270"/>
          </a:xfrm>
          <a:prstGeom prst="rect">
            <a:avLst/>
          </a:prstGeom>
        </p:spPr>
      </p:pic>
      <p:pic>
        <p:nvPicPr>
          <p:cNvPr id="7" name="Picture 6">
            <a:extLst>
              <a:ext uri="{FF2B5EF4-FFF2-40B4-BE49-F238E27FC236}">
                <a16:creationId xmlns:a16="http://schemas.microsoft.com/office/drawing/2014/main" id="{E1E03677-C332-49F1-A28B-BE584ED5F443}"/>
              </a:ext>
            </a:extLst>
          </p:cNvPr>
          <p:cNvPicPr>
            <a:picLocks noChangeAspect="1"/>
          </p:cNvPicPr>
          <p:nvPr/>
        </p:nvPicPr>
        <p:blipFill rotWithShape="1">
          <a:blip r:embed="rId4"/>
          <a:srcRect t="14383" r="2" b="17582"/>
          <a:stretch/>
        </p:blipFill>
        <p:spPr>
          <a:xfrm>
            <a:off x="8188960" y="10"/>
            <a:ext cx="4003039" cy="3383270"/>
          </a:xfrm>
          <a:prstGeom prst="rect">
            <a:avLst/>
          </a:prstGeom>
        </p:spPr>
      </p:pic>
      <p:pic>
        <p:nvPicPr>
          <p:cNvPr id="9" name="Picture 8">
            <a:extLst>
              <a:ext uri="{FF2B5EF4-FFF2-40B4-BE49-F238E27FC236}">
                <a16:creationId xmlns:a16="http://schemas.microsoft.com/office/drawing/2014/main" id="{FA828947-3299-4B69-86B6-9689EA772E97}"/>
              </a:ext>
            </a:extLst>
          </p:cNvPr>
          <p:cNvPicPr>
            <a:picLocks noChangeAspect="1"/>
          </p:cNvPicPr>
          <p:nvPr/>
        </p:nvPicPr>
        <p:blipFill rotWithShape="1">
          <a:blip r:embed="rId5"/>
          <a:srcRect t="16781" r="2" b="15070"/>
          <a:stretch/>
        </p:blipFill>
        <p:spPr>
          <a:xfrm>
            <a:off x="20" y="3469102"/>
            <a:ext cx="4003019" cy="3388893"/>
          </a:xfrm>
          <a:prstGeom prst="rect">
            <a:avLst/>
          </a:prstGeom>
        </p:spPr>
      </p:pic>
      <p:pic>
        <p:nvPicPr>
          <p:cNvPr id="5" name="Picture 4">
            <a:extLst>
              <a:ext uri="{FF2B5EF4-FFF2-40B4-BE49-F238E27FC236}">
                <a16:creationId xmlns:a16="http://schemas.microsoft.com/office/drawing/2014/main" id="{EBE25C01-2726-4A40-9DB2-8A7BB7A9F007}"/>
              </a:ext>
            </a:extLst>
          </p:cNvPr>
          <p:cNvPicPr>
            <a:picLocks noChangeAspect="1"/>
          </p:cNvPicPr>
          <p:nvPr/>
        </p:nvPicPr>
        <p:blipFill rotWithShape="1">
          <a:blip r:embed="rId6"/>
          <a:srcRect t="16331" b="15819"/>
          <a:stretch/>
        </p:blipFill>
        <p:spPr>
          <a:xfrm>
            <a:off x="4094479" y="3469102"/>
            <a:ext cx="4014047" cy="3383280"/>
          </a:xfrm>
          <a:prstGeom prst="rect">
            <a:avLst/>
          </a:prstGeom>
        </p:spPr>
      </p:pic>
      <p:pic>
        <p:nvPicPr>
          <p:cNvPr id="4" name="Picture 3">
            <a:extLst>
              <a:ext uri="{FF2B5EF4-FFF2-40B4-BE49-F238E27FC236}">
                <a16:creationId xmlns:a16="http://schemas.microsoft.com/office/drawing/2014/main" id="{B71B79C8-E842-4FDD-B7A1-6B97F72C72F8}"/>
              </a:ext>
            </a:extLst>
          </p:cNvPr>
          <p:cNvPicPr>
            <a:picLocks noChangeAspect="1"/>
          </p:cNvPicPr>
          <p:nvPr/>
        </p:nvPicPr>
        <p:blipFill rotWithShape="1">
          <a:blip r:embed="rId7"/>
          <a:srcRect l="29815" r="11287" b="1"/>
          <a:stretch/>
        </p:blipFill>
        <p:spPr>
          <a:xfrm>
            <a:off x="8199966" y="3469102"/>
            <a:ext cx="3992034" cy="3388893"/>
          </a:xfrm>
          <a:prstGeom prst="rect">
            <a:avLst/>
          </a:prstGeom>
        </p:spPr>
      </p:pic>
      <p:sp>
        <p:nvSpPr>
          <p:cNvPr id="6" name="Slide Number Placeholder 5">
            <a:extLst>
              <a:ext uri="{FF2B5EF4-FFF2-40B4-BE49-F238E27FC236}">
                <a16:creationId xmlns:a16="http://schemas.microsoft.com/office/drawing/2014/main" id="{472CEFBD-A2C1-4391-92E6-D696B477E4A8}"/>
              </a:ext>
            </a:extLst>
          </p:cNvPr>
          <p:cNvSpPr>
            <a:spLocks noGrp="1"/>
          </p:cNvSpPr>
          <p:nvPr>
            <p:ph type="sldNum" sz="quarter" idx="12"/>
          </p:nvPr>
        </p:nvSpPr>
        <p:spPr>
          <a:xfrm>
            <a:off x="10917767" y="6557043"/>
            <a:ext cx="952499" cy="274320"/>
          </a:xfrm>
        </p:spPr>
        <p:txBody>
          <a:bodyPr>
            <a:normAutofit/>
          </a:bodyPr>
          <a:lstStyle/>
          <a:p>
            <a:pPr>
              <a:spcAft>
                <a:spcPts val="600"/>
              </a:spcAft>
            </a:pPr>
            <a:fld id="{D57F1E4F-1CFF-5643-939E-02111984F565}" type="slidenum">
              <a:rPr lang="en-US" sz="1200">
                <a:solidFill>
                  <a:srgbClr val="FFFFFF"/>
                </a:solidFill>
              </a:rPr>
              <a:pPr>
                <a:spcAft>
                  <a:spcPts val="600"/>
                </a:spcAft>
              </a:pPr>
              <a:t>3</a:t>
            </a:fld>
            <a:endParaRPr lang="en-US" sz="1200">
              <a:solidFill>
                <a:srgbClr val="FFFFFF"/>
              </a:solidFill>
            </a:endParaRPr>
          </a:p>
        </p:txBody>
      </p:sp>
    </p:spTree>
    <p:extLst>
      <p:ext uri="{BB962C8B-B14F-4D97-AF65-F5344CB8AC3E}">
        <p14:creationId xmlns:p14="http://schemas.microsoft.com/office/powerpoint/2010/main" val="424131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57" y="320842"/>
            <a:ext cx="10950906" cy="866274"/>
          </a:xfrm>
        </p:spPr>
        <p:txBody>
          <a:bodyPr>
            <a:normAutofit/>
          </a:bodyPr>
          <a:lstStyle/>
          <a:p>
            <a:pPr algn="ctr"/>
            <a:r>
              <a:rPr lang="en-US" sz="3200" dirty="0">
                <a:latin typeface="Book Antiqua" panose="02040602050305030304" pitchFamily="18" charset="0"/>
                <a:cs typeface="Arial" panose="020B0604020202020204" pitchFamily="34" charset="0"/>
              </a:rPr>
              <a:t>GAL Best Practices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714900"/>
              </p:ext>
            </p:extLst>
          </p:nvPr>
        </p:nvGraphicFramePr>
        <p:xfrm>
          <a:off x="878237" y="1187116"/>
          <a:ext cx="9986075" cy="5454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120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60B3D-C901-414D-88C6-41AA678ABE65}"/>
              </a:ext>
            </a:extLst>
          </p:cNvPr>
          <p:cNvSpPr>
            <a:spLocks noGrp="1"/>
          </p:cNvSpPr>
          <p:nvPr>
            <p:ph type="title"/>
          </p:nvPr>
        </p:nvSpPr>
        <p:spPr>
          <a:xfrm>
            <a:off x="913775" y="618518"/>
            <a:ext cx="10364451" cy="962310"/>
          </a:xfrm>
        </p:spPr>
        <p:txBody>
          <a:bodyPr/>
          <a:lstStyle/>
          <a:p>
            <a:r>
              <a:rPr lang="en-US" dirty="0">
                <a:latin typeface="Book Antiqua" panose="02040602050305030304" pitchFamily="18" charset="0"/>
              </a:rPr>
              <a:t>Beginning thoughts</a:t>
            </a:r>
          </a:p>
        </p:txBody>
      </p:sp>
      <p:sp>
        <p:nvSpPr>
          <p:cNvPr id="3" name="Content Placeholder 2">
            <a:extLst>
              <a:ext uri="{FF2B5EF4-FFF2-40B4-BE49-F238E27FC236}">
                <a16:creationId xmlns:a16="http://schemas.microsoft.com/office/drawing/2014/main" id="{2129590F-0882-4554-B896-907B293BE445}"/>
              </a:ext>
            </a:extLst>
          </p:cNvPr>
          <p:cNvSpPr>
            <a:spLocks noGrp="1"/>
          </p:cNvSpPr>
          <p:nvPr>
            <p:ph sz="quarter" idx="13"/>
          </p:nvPr>
        </p:nvSpPr>
        <p:spPr>
          <a:xfrm>
            <a:off x="650929" y="1580829"/>
            <a:ext cx="10786819" cy="4788974"/>
          </a:xfrm>
        </p:spPr>
        <p:txBody>
          <a:bodyPr>
            <a:normAutofit/>
          </a:bodyPr>
          <a:lstStyle/>
          <a:p>
            <a:pPr>
              <a:buFont typeface="Wingdings" panose="05000000000000000000" pitchFamily="2" charset="2"/>
              <a:buChar char="Ø"/>
            </a:pPr>
            <a:r>
              <a:rPr lang="en-US" dirty="0">
                <a:latin typeface="Book Antiqua" panose="02040602050305030304" pitchFamily="18" charset="0"/>
              </a:rPr>
              <a:t>This module is an overview of the legal and ethical standards and rules and suggestions for best practices.</a:t>
            </a:r>
          </a:p>
          <a:p>
            <a:pPr>
              <a:buFont typeface="Wingdings" panose="05000000000000000000" pitchFamily="2" charset="2"/>
              <a:buChar char="Ø"/>
            </a:pPr>
            <a:r>
              <a:rPr lang="en-US" dirty="0">
                <a:latin typeface="Book Antiqua" panose="02040602050305030304" pitchFamily="18" charset="0"/>
              </a:rPr>
              <a:t>If you have questions then consult or get supervision from a qualified colleague. Or contact Angela Morse, </a:t>
            </a:r>
            <a:r>
              <a:rPr lang="en-US" dirty="0" err="1">
                <a:latin typeface="Book Antiqua" panose="02040602050305030304" pitchFamily="18" charset="0"/>
              </a:rPr>
              <a:t>esq.</a:t>
            </a:r>
            <a:r>
              <a:rPr lang="en-US" dirty="0">
                <a:latin typeface="Book Antiqua" panose="02040602050305030304" pitchFamily="18" charset="0"/>
              </a:rPr>
              <a:t> who serves as special Counsel for the GAL Review Board who provides informal guidance. </a:t>
            </a:r>
          </a:p>
          <a:p>
            <a:pPr>
              <a:buFont typeface="Wingdings" panose="05000000000000000000" pitchFamily="2" charset="2"/>
              <a:buChar char="Ø"/>
            </a:pPr>
            <a:r>
              <a:rPr lang="en-US" dirty="0">
                <a:latin typeface="Book Antiqua" panose="02040602050305030304" pitchFamily="18" charset="0"/>
              </a:rPr>
              <a:t>Suggestions for improving the GAL Rules are welcome by the GAL Review Board who can be reached at: https://www.mebaroverseers.org/gal_review_board/index.html</a:t>
            </a:r>
          </a:p>
          <a:p>
            <a:endParaRPr lang="en-US" dirty="0"/>
          </a:p>
        </p:txBody>
      </p:sp>
      <p:sp>
        <p:nvSpPr>
          <p:cNvPr id="4" name="Slide Number Placeholder 3">
            <a:extLst>
              <a:ext uri="{FF2B5EF4-FFF2-40B4-BE49-F238E27FC236}">
                <a16:creationId xmlns:a16="http://schemas.microsoft.com/office/drawing/2014/main" id="{70F6A8D6-48AB-4410-B423-477BB9CBF6E8}"/>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301601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14" y="129093"/>
            <a:ext cx="10857312" cy="1249764"/>
          </a:xfrm>
        </p:spPr>
        <p:txBody>
          <a:bodyPr>
            <a:noAutofit/>
          </a:bodyPr>
          <a:lstStyle/>
          <a:p>
            <a:pPr algn="ctr"/>
            <a:br>
              <a:rPr lang="en-US" sz="3200" dirty="0">
                <a:latin typeface="Book Antiqua" panose="02040602050305030304" pitchFamily="18" charset="0"/>
                <a:cs typeface="Arial" panose="020B0604020202020204" pitchFamily="34" charset="0"/>
              </a:rPr>
            </a:br>
            <a:r>
              <a:rPr lang="en-US" sz="3200" dirty="0">
                <a:latin typeface="Book Antiqua" panose="02040602050305030304" pitchFamily="18" charset="0"/>
                <a:cs typeface="Arial" panose="020B0604020202020204" pitchFamily="34" charset="0"/>
              </a:rPr>
              <a:t>The Appointment Order [AO</a:t>
            </a:r>
            <a:r>
              <a:rPr lang="en-US" sz="32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3438" y="1378856"/>
            <a:ext cx="11357306" cy="4992915"/>
          </a:xfrm>
        </p:spPr>
        <p:txBody>
          <a:bodyPr>
            <a:normAutofit fontScale="77500" lnSpcReduction="20000"/>
          </a:bodyPr>
          <a:lstStyle/>
          <a:p>
            <a:pPr marL="0" indent="0">
              <a:buNone/>
            </a:pPr>
            <a:r>
              <a:rPr lang="en-US" sz="2400" dirty="0">
                <a:latin typeface="Book Antiqua" panose="02040602050305030304" pitchFamily="18" charset="0"/>
                <a:cs typeface="Arial" panose="020B0604020202020204" pitchFamily="34" charset="0"/>
              </a:rPr>
              <a:t>RULE 4(a). An individual shall act in a case as a GAL only as authorized by:  </a:t>
            </a:r>
          </a:p>
          <a:p>
            <a:pPr marL="0" indent="0">
              <a:buNone/>
            </a:pPr>
            <a:endParaRPr lang="en-US" sz="2400" dirty="0">
              <a:latin typeface="Book Antiqua" panose="02040602050305030304" pitchFamily="18" charset="0"/>
              <a:cs typeface="Arial" panose="020B0604020202020204" pitchFamily="34" charset="0"/>
            </a:endParaRPr>
          </a:p>
          <a:p>
            <a:pPr marL="0" indent="0">
              <a:buNone/>
            </a:pPr>
            <a:r>
              <a:rPr lang="en-US" sz="2400" dirty="0">
                <a:latin typeface="Book Antiqua" panose="02040602050305030304" pitchFamily="18" charset="0"/>
                <a:cs typeface="Arial" panose="020B0604020202020204" pitchFamily="34" charset="0"/>
              </a:rPr>
              <a:t>(1)  A </a:t>
            </a:r>
            <a:r>
              <a:rPr lang="en-US" sz="2400" dirty="0">
                <a:solidFill>
                  <a:srgbClr val="FF0000"/>
                </a:solidFill>
                <a:latin typeface="Book Antiqua" panose="02040602050305030304" pitchFamily="18" charset="0"/>
                <a:cs typeface="Arial" panose="020B0604020202020204" pitchFamily="34" charset="0"/>
              </a:rPr>
              <a:t>limited purpose </a:t>
            </a:r>
            <a:r>
              <a:rPr lang="en-US" sz="2400" dirty="0">
                <a:latin typeface="Book Antiqua" panose="02040602050305030304" pitchFamily="18" charset="0"/>
                <a:cs typeface="Arial" panose="020B0604020202020204" pitchFamily="34" charset="0"/>
              </a:rPr>
              <a:t>appointment order pursuant to Rule 4(b)(4)(D)(</a:t>
            </a:r>
            <a:r>
              <a:rPr lang="en-US" sz="2400" dirty="0" err="1">
                <a:latin typeface="Book Antiqua" panose="02040602050305030304" pitchFamily="18" charset="0"/>
                <a:cs typeface="Arial" panose="020B0604020202020204" pitchFamily="34" charset="0"/>
              </a:rPr>
              <a:t>i</a:t>
            </a:r>
            <a:r>
              <a:rPr lang="en-US" sz="2400" dirty="0">
                <a:latin typeface="Book Antiqua" panose="02040602050305030304" pitchFamily="18" charset="0"/>
                <a:cs typeface="Arial" panose="020B0604020202020204" pitchFamily="34" charset="0"/>
              </a:rPr>
              <a:t>), 4 M.R.S. § 1555, and either 19-A M.R.S. § 1507 or 18-A M.R.S. § 1-112;   </a:t>
            </a:r>
          </a:p>
          <a:p>
            <a:pPr marL="0" indent="0">
              <a:buNone/>
            </a:pPr>
            <a:endParaRPr lang="en-US" sz="2400" dirty="0">
              <a:latin typeface="Book Antiqua" panose="02040602050305030304" pitchFamily="18" charset="0"/>
              <a:cs typeface="Arial" panose="020B0604020202020204" pitchFamily="34" charset="0"/>
            </a:endParaRPr>
          </a:p>
          <a:p>
            <a:pPr marL="0" indent="0">
              <a:buNone/>
            </a:pPr>
            <a:r>
              <a:rPr lang="en-US" sz="2400" dirty="0">
                <a:latin typeface="Book Antiqua" panose="02040602050305030304" pitchFamily="18" charset="0"/>
                <a:cs typeface="Arial" panose="020B0604020202020204" pitchFamily="34" charset="0"/>
              </a:rPr>
              <a:t>(2)  A </a:t>
            </a:r>
            <a:r>
              <a:rPr lang="en-US" sz="2400" dirty="0">
                <a:solidFill>
                  <a:srgbClr val="FF0000"/>
                </a:solidFill>
                <a:latin typeface="Book Antiqua" panose="02040602050305030304" pitchFamily="18" charset="0"/>
                <a:cs typeface="Arial" panose="020B0604020202020204" pitchFamily="34" charset="0"/>
              </a:rPr>
              <a:t>standard </a:t>
            </a:r>
            <a:r>
              <a:rPr lang="en-US" sz="2400" dirty="0">
                <a:latin typeface="Book Antiqua" panose="02040602050305030304" pitchFamily="18" charset="0"/>
                <a:cs typeface="Arial" panose="020B0604020202020204" pitchFamily="34" charset="0"/>
              </a:rPr>
              <a:t>appointment order pursuant to Rule 4(b)(4)(D)(ii), 4 M.R.S. § 1555, and either 19-A M.R.S. § 1507 or 18-A M.R.S. § 1-112;  </a:t>
            </a:r>
          </a:p>
          <a:p>
            <a:pPr marL="0" indent="0">
              <a:buNone/>
            </a:pPr>
            <a:endParaRPr lang="en-US" sz="2400" dirty="0">
              <a:latin typeface="Book Antiqua" panose="02040602050305030304" pitchFamily="18" charset="0"/>
              <a:cs typeface="Arial" panose="020B0604020202020204" pitchFamily="34" charset="0"/>
            </a:endParaRPr>
          </a:p>
          <a:p>
            <a:pPr marL="0" indent="0">
              <a:buNone/>
            </a:pPr>
            <a:r>
              <a:rPr lang="en-US" sz="2400" dirty="0">
                <a:latin typeface="Book Antiqua" panose="02040602050305030304" pitchFamily="18" charset="0"/>
                <a:cs typeface="Arial" panose="020B0604020202020204" pitchFamily="34" charset="0"/>
              </a:rPr>
              <a:t>(3)  An </a:t>
            </a:r>
            <a:r>
              <a:rPr lang="en-US" sz="2400" dirty="0">
                <a:solidFill>
                  <a:srgbClr val="FF0000"/>
                </a:solidFill>
                <a:latin typeface="Book Antiqua" panose="02040602050305030304" pitchFamily="18" charset="0"/>
                <a:cs typeface="Arial" panose="020B0604020202020204" pitchFamily="34" charset="0"/>
              </a:rPr>
              <a:t>expanded</a:t>
            </a:r>
            <a:r>
              <a:rPr lang="en-US" sz="2400" dirty="0">
                <a:latin typeface="Book Antiqua" panose="02040602050305030304" pitchFamily="18" charset="0"/>
                <a:cs typeface="Arial" panose="020B0604020202020204" pitchFamily="34" charset="0"/>
              </a:rPr>
              <a:t> appointment order pursuant to Rule 4(b)(4)(D)(iii), 4 M.R.S. § 1555, and either 19-A M.R.S. § 1507 or 18-A M.R.S. § 1-112; or   </a:t>
            </a:r>
          </a:p>
          <a:p>
            <a:pPr marL="0" indent="0">
              <a:buNone/>
            </a:pPr>
            <a:endParaRPr lang="en-US" sz="2400" dirty="0">
              <a:latin typeface="Book Antiqua" panose="02040602050305030304" pitchFamily="18" charset="0"/>
              <a:cs typeface="Arial" panose="020B0604020202020204" pitchFamily="34" charset="0"/>
            </a:endParaRPr>
          </a:p>
          <a:p>
            <a:pPr marL="0" indent="0">
              <a:buNone/>
            </a:pPr>
            <a:r>
              <a:rPr lang="en-US" sz="2400" dirty="0">
                <a:latin typeface="Book Antiqua" panose="02040602050305030304" pitchFamily="18" charset="0"/>
                <a:cs typeface="Arial" panose="020B0604020202020204" pitchFamily="34" charset="0"/>
              </a:rPr>
              <a:t>(4)  An appointment order pursuant to Rule 4(c), 4 M.R.S. § 1556, and </a:t>
            </a:r>
            <a:r>
              <a:rPr lang="en-US" sz="2400" dirty="0">
                <a:solidFill>
                  <a:srgbClr val="FF0000"/>
                </a:solidFill>
                <a:latin typeface="Book Antiqua" panose="02040602050305030304" pitchFamily="18" charset="0"/>
                <a:cs typeface="Arial" panose="020B0604020202020204" pitchFamily="34" charset="0"/>
              </a:rPr>
              <a:t>22 M.R.S. § 4005.   </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94888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29" y="304801"/>
            <a:ext cx="11524341" cy="522513"/>
          </a:xfrm>
        </p:spPr>
        <p:txBody>
          <a:bodyPr>
            <a:normAutofit fontScale="90000"/>
          </a:bodyPr>
          <a:lstStyle/>
          <a:p>
            <a:pPr algn="ctr"/>
            <a:r>
              <a:rPr lang="en-US" dirty="0">
                <a:latin typeface="Book Antiqua" panose="02040602050305030304" pitchFamily="18" charset="0"/>
                <a:cs typeface="Arial" panose="020B0604020202020204" pitchFamily="34" charset="0"/>
              </a:rPr>
              <a:t>Case Law: The </a:t>
            </a:r>
            <a:r>
              <a:rPr lang="en-US" dirty="0">
                <a:solidFill>
                  <a:schemeClr val="tx1"/>
                </a:solidFill>
                <a:latin typeface="Book Antiqua" panose="02040602050305030304" pitchFamily="18" charset="0"/>
                <a:cs typeface="Arial" panose="020B0604020202020204" pitchFamily="34" charset="0"/>
              </a:rPr>
              <a:t>Court </a:t>
            </a:r>
            <a:r>
              <a:rPr lang="en-US" i="1" dirty="0">
                <a:latin typeface="Book Antiqua" panose="02040602050305030304" pitchFamily="18" charset="0"/>
                <a:cs typeface="Arial" panose="020B0604020202020204" pitchFamily="34" charset="0"/>
              </a:rPr>
              <a:t>is</a:t>
            </a:r>
            <a:r>
              <a:rPr lang="en-US" dirty="0">
                <a:latin typeface="Book Antiqua" panose="02040602050305030304" pitchFamily="18" charset="0"/>
                <a:cs typeface="Arial" panose="020B0604020202020204" pitchFamily="34" charset="0"/>
              </a:rPr>
              <a:t> the </a:t>
            </a:r>
            <a:r>
              <a:rPr lang="en-US" dirty="0">
                <a:solidFill>
                  <a:schemeClr val="tx1"/>
                </a:solidFill>
                <a:latin typeface="Book Antiqua" panose="02040602050305030304" pitchFamily="18" charset="0"/>
                <a:cs typeface="Arial" panose="020B0604020202020204" pitchFamily="34" charset="0"/>
              </a:rPr>
              <a:t>Client</a:t>
            </a:r>
          </a:p>
        </p:txBody>
      </p:sp>
      <p:sp>
        <p:nvSpPr>
          <p:cNvPr id="3" name="Content Placeholder 2"/>
          <p:cNvSpPr>
            <a:spLocks noGrp="1"/>
          </p:cNvSpPr>
          <p:nvPr>
            <p:ph idx="1"/>
          </p:nvPr>
        </p:nvSpPr>
        <p:spPr>
          <a:xfrm>
            <a:off x="418454" y="1131376"/>
            <a:ext cx="11096787" cy="5109767"/>
          </a:xfrm>
        </p:spPr>
        <p:txBody>
          <a:bodyPr>
            <a:normAutofit fontScale="85000" lnSpcReduction="20000"/>
          </a:bodyPr>
          <a:lstStyle/>
          <a:p>
            <a:pPr>
              <a:buFont typeface="Wingdings" panose="05000000000000000000" pitchFamily="2" charset="2"/>
              <a:buChar char="Ø"/>
            </a:pPr>
            <a:r>
              <a:rPr lang="en-US" sz="2400" i="1" dirty="0">
                <a:latin typeface="Book Antiqua" panose="02040602050305030304" pitchFamily="18" charset="0"/>
                <a:cs typeface="Arial" panose="020B0604020202020204" pitchFamily="34" charset="0"/>
              </a:rPr>
              <a:t>Gerber v. Peters, </a:t>
            </a:r>
            <a:r>
              <a:rPr lang="en-US" sz="2400" dirty="0">
                <a:latin typeface="Book Antiqua" panose="02040602050305030304" pitchFamily="18" charset="0"/>
                <a:cs typeface="Arial" panose="020B0604020202020204" pitchFamily="34" charset="0"/>
              </a:rPr>
              <a:t>584 A.2d 605, 607 (Me. 1990) (“The duty of a court appointed guardian ad litem of a minor child in a divorce case is to the court, and </a:t>
            </a:r>
            <a:r>
              <a:rPr lang="en-US" sz="2400" dirty="0">
                <a:solidFill>
                  <a:srgbClr val="FF0000"/>
                </a:solidFill>
                <a:latin typeface="Book Antiqua" panose="02040602050305030304" pitchFamily="18" charset="0"/>
                <a:cs typeface="Arial" panose="020B0604020202020204" pitchFamily="34" charset="0"/>
              </a:rPr>
              <a:t>the scope of that duty lies within the parameters of the order of appointment.“).</a:t>
            </a:r>
          </a:p>
          <a:p>
            <a:pPr>
              <a:buFont typeface="Wingdings" panose="05000000000000000000" pitchFamily="2" charset="2"/>
              <a:buChar char="Ø"/>
            </a:pPr>
            <a:r>
              <a:rPr lang="en-US" sz="2400" i="1" dirty="0">
                <a:latin typeface="Book Antiqua" panose="02040602050305030304" pitchFamily="18" charset="0"/>
                <a:cs typeface="Arial" panose="020B0604020202020204" pitchFamily="34" charset="0"/>
              </a:rPr>
              <a:t>Miller v. Miller</a:t>
            </a:r>
            <a:r>
              <a:rPr lang="en-US" sz="2400" dirty="0">
                <a:latin typeface="Book Antiqua" panose="02040602050305030304" pitchFamily="18" charset="0"/>
                <a:cs typeface="Arial" panose="020B0604020202020204" pitchFamily="34" charset="0"/>
              </a:rPr>
              <a:t>, 677 A.2d 64, 69 n.8 (Me. 1996) (A GAL’s “central responsibility is to </a:t>
            </a:r>
            <a:r>
              <a:rPr lang="en-US" sz="2400" dirty="0">
                <a:solidFill>
                  <a:srgbClr val="FF0000"/>
                </a:solidFill>
                <a:latin typeface="Book Antiqua" panose="02040602050305030304" pitchFamily="18" charset="0"/>
                <a:cs typeface="Arial" panose="020B0604020202020204" pitchFamily="34" charset="0"/>
              </a:rPr>
              <a:t>assist the court in its role as </a:t>
            </a:r>
            <a:r>
              <a:rPr lang="en-US" sz="2400" i="1" dirty="0">
                <a:solidFill>
                  <a:srgbClr val="FF0000"/>
                </a:solidFill>
                <a:latin typeface="Book Antiqua" panose="02040602050305030304" pitchFamily="18" charset="0"/>
                <a:cs typeface="Arial" panose="020B0604020202020204" pitchFamily="34" charset="0"/>
              </a:rPr>
              <a:t>parens patriae</a:t>
            </a:r>
            <a:r>
              <a:rPr lang="en-US" sz="2400" dirty="0">
                <a:solidFill>
                  <a:srgbClr val="FF0000"/>
                </a:solidFill>
                <a:latin typeface="Book Antiqua" panose="02040602050305030304" pitchFamily="18" charset="0"/>
                <a:cs typeface="Arial" panose="020B0604020202020204" pitchFamily="34" charset="0"/>
              </a:rPr>
              <a:t> to determine the best interests of the child(ren).”).</a:t>
            </a:r>
          </a:p>
          <a:p>
            <a:pPr>
              <a:buFont typeface="Wingdings" panose="05000000000000000000" pitchFamily="2" charset="2"/>
              <a:buChar char="Ø"/>
            </a:pPr>
            <a:r>
              <a:rPr lang="en-US" sz="2400" i="1" dirty="0">
                <a:latin typeface="Book Antiqua" panose="02040602050305030304" pitchFamily="18" charset="0"/>
                <a:cs typeface="Arial" panose="020B0604020202020204" pitchFamily="34" charset="0"/>
              </a:rPr>
              <a:t>Richards v. Bruce</a:t>
            </a:r>
            <a:r>
              <a:rPr lang="en-US" sz="2400" dirty="0">
                <a:latin typeface="Book Antiqua" panose="02040602050305030304" pitchFamily="18" charset="0"/>
                <a:cs typeface="Arial" panose="020B0604020202020204" pitchFamily="34" charset="0"/>
              </a:rPr>
              <a:t>, 691 A.2d 1223, 1226 (Me. 1997) ("The guardian serves as the </a:t>
            </a:r>
            <a:r>
              <a:rPr lang="en-US" sz="2400" dirty="0">
                <a:solidFill>
                  <a:srgbClr val="FF0000"/>
                </a:solidFill>
                <a:latin typeface="Book Antiqua" panose="02040602050305030304" pitchFamily="18" charset="0"/>
                <a:cs typeface="Arial" panose="020B0604020202020204" pitchFamily="34" charset="0"/>
              </a:rPr>
              <a:t>court's agent and prepares a report </a:t>
            </a:r>
            <a:r>
              <a:rPr lang="en-US" sz="2400" dirty="0">
                <a:latin typeface="Book Antiqua" panose="02040602050305030304" pitchFamily="18" charset="0"/>
                <a:cs typeface="Arial" panose="020B0604020202020204" pitchFamily="34" charset="0"/>
              </a:rPr>
              <a:t>for the court detailing his or her findings.")</a:t>
            </a:r>
          </a:p>
          <a:p>
            <a:pPr>
              <a:buFont typeface="Wingdings" panose="05000000000000000000" pitchFamily="2" charset="2"/>
              <a:buChar char="Ø"/>
            </a:pPr>
            <a:r>
              <a:rPr lang="en-US" sz="2400" i="1" dirty="0">
                <a:latin typeface="Book Antiqua" panose="02040602050305030304" pitchFamily="18" charset="0"/>
                <a:cs typeface="Arial" panose="020B0604020202020204" pitchFamily="34" charset="0"/>
              </a:rPr>
              <a:t>Kennedy v. State, </a:t>
            </a:r>
            <a:r>
              <a:rPr lang="en-US" sz="2400" dirty="0">
                <a:latin typeface="Book Antiqua" panose="02040602050305030304" pitchFamily="18" charset="0"/>
                <a:cs typeface="Arial" panose="020B0604020202020204" pitchFamily="34" charset="0"/>
              </a:rPr>
              <a:t>730 A.2d 1252, 1255 (Me. 1999)</a:t>
            </a:r>
            <a:r>
              <a:rPr lang="en-US" sz="2400" dirty="0">
                <a:solidFill>
                  <a:srgbClr val="FF0000"/>
                </a:solidFill>
                <a:latin typeface="Book Antiqua" panose="02040602050305030304" pitchFamily="18" charset="0"/>
                <a:cs typeface="Arial" panose="020B0604020202020204" pitchFamily="34" charset="0"/>
              </a:rPr>
              <a:t> </a:t>
            </a:r>
            <a:r>
              <a:rPr lang="en-US" sz="2400" dirty="0">
                <a:latin typeface="Book Antiqua" panose="02040602050305030304" pitchFamily="18" charset="0"/>
                <a:cs typeface="Arial" panose="020B0604020202020204" pitchFamily="34" charset="0"/>
              </a:rPr>
              <a:t>(The GAL “has traditionally been </a:t>
            </a:r>
            <a:r>
              <a:rPr lang="en-US" sz="2400" dirty="0">
                <a:solidFill>
                  <a:srgbClr val="FF0000"/>
                </a:solidFill>
                <a:latin typeface="Book Antiqua" panose="02040602050305030304" pitchFamily="18" charset="0"/>
                <a:cs typeface="Arial" panose="020B0604020202020204" pitchFamily="34" charset="0"/>
              </a:rPr>
              <a:t>viewed as functioning as an agent or arm of the court, </a:t>
            </a:r>
            <a:r>
              <a:rPr lang="en-US" sz="2400" dirty="0">
                <a:latin typeface="Book Antiqua" panose="02040602050305030304" pitchFamily="18" charset="0"/>
                <a:cs typeface="Arial" panose="020B0604020202020204" pitchFamily="34" charset="0"/>
              </a:rPr>
              <a:t>to which it owes its principal duty of allegiance, and not strictly as legal counsel to a child client.”).</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2624639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057" y="449943"/>
            <a:ext cx="10432143" cy="943429"/>
          </a:xfrm>
        </p:spPr>
        <p:txBody>
          <a:bodyPr>
            <a:normAutofit/>
          </a:bodyPr>
          <a:lstStyle/>
          <a:p>
            <a:pPr algn="ctr"/>
            <a:r>
              <a:rPr lang="en-US" sz="3200" dirty="0">
                <a:latin typeface="Book Antiqua" panose="02040602050305030304" pitchFamily="18" charset="0"/>
                <a:cs typeface="Arial" panose="020B0604020202020204" pitchFamily="34" charset="0"/>
              </a:rPr>
              <a:t>4 M.R.S. §1554(3) </a:t>
            </a:r>
          </a:p>
        </p:txBody>
      </p:sp>
      <p:sp>
        <p:nvSpPr>
          <p:cNvPr id="3" name="Content Placeholder 2"/>
          <p:cNvSpPr>
            <a:spLocks noGrp="1"/>
          </p:cNvSpPr>
          <p:nvPr>
            <p:ph idx="1"/>
          </p:nvPr>
        </p:nvSpPr>
        <p:spPr>
          <a:xfrm>
            <a:off x="420915" y="1393372"/>
            <a:ext cx="11326800" cy="4855028"/>
          </a:xfrm>
        </p:spPr>
        <p:txBody>
          <a:bodyPr>
            <a:normAutofit/>
          </a:bodyPr>
          <a:lstStyle/>
          <a:p>
            <a:pPr>
              <a:buFont typeface="Wingdings" panose="05000000000000000000" pitchFamily="2" charset="2"/>
              <a:buChar char="Ø"/>
            </a:pPr>
            <a:r>
              <a:rPr lang="en-US" sz="2800" dirty="0">
                <a:latin typeface="Arial" panose="020B0604020202020204" pitchFamily="34" charset="0"/>
                <a:cs typeface="Arial" panose="020B0604020202020204" pitchFamily="34" charset="0"/>
              </a:rPr>
              <a:t> </a:t>
            </a:r>
            <a:r>
              <a:rPr lang="en-US" sz="2400" dirty="0">
                <a:latin typeface="Book Antiqua" panose="02040602050305030304" pitchFamily="18" charset="0"/>
                <a:cs typeface="Arial" panose="020B0604020202020204" pitchFamily="34" charset="0"/>
              </a:rPr>
              <a:t>A person appointed by the court to serve as a GAL acts as the court's agent and is entitled to quasi-judicial immunity for acts performed </a:t>
            </a:r>
            <a:r>
              <a:rPr lang="en-US" sz="2400" dirty="0">
                <a:solidFill>
                  <a:srgbClr val="FF0000"/>
                </a:solidFill>
                <a:latin typeface="Book Antiqua" panose="02040602050305030304" pitchFamily="18" charset="0"/>
                <a:cs typeface="Arial" panose="020B0604020202020204" pitchFamily="34" charset="0"/>
              </a:rPr>
              <a:t>within the scope of the duties of the GAL</a:t>
            </a:r>
            <a:r>
              <a:rPr lang="en-US" sz="2400" dirty="0">
                <a:solidFill>
                  <a:schemeClr val="accent6">
                    <a:lumMod val="50000"/>
                  </a:schemeClr>
                </a:solidFill>
                <a:latin typeface="Book Antiqua" panose="02040602050305030304" pitchFamily="18" charset="0"/>
                <a:cs typeface="Arial" panose="020B0604020202020204" pitchFamily="34" charset="0"/>
              </a:rPr>
              <a:t>. </a:t>
            </a:r>
          </a:p>
          <a:p>
            <a:pPr>
              <a:buFont typeface="Wingdings" panose="05000000000000000000" pitchFamily="2" charset="2"/>
              <a:buChar char="Ø"/>
            </a:pPr>
            <a:r>
              <a:rPr lang="en-US" sz="2400" dirty="0">
                <a:latin typeface="Book Antiqua" panose="02040602050305030304" pitchFamily="18" charset="0"/>
                <a:cs typeface="Arial" panose="020B0604020202020204" pitchFamily="34" charset="0"/>
              </a:rPr>
              <a:t>As a quasi-judicial officer, the GAL shall perform the assigned duties independently and impartially in all relevant matters within the scope of the AO, respecting the court's obligation to dispose of all judicial matters promptly, efficiently and fairly </a:t>
            </a:r>
            <a:r>
              <a:rPr lang="en-US" sz="2400" dirty="0">
                <a:solidFill>
                  <a:srgbClr val="FF0000"/>
                </a:solidFill>
                <a:latin typeface="Book Antiqua" panose="02040602050305030304" pitchFamily="18" charset="0"/>
                <a:cs typeface="Arial" panose="020B0604020202020204" pitchFamily="34" charset="0"/>
              </a:rPr>
              <a:t>as provided in the Maine Code of Judicial Conduct.</a:t>
            </a:r>
          </a:p>
        </p:txBody>
      </p:sp>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006131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286" y="537029"/>
            <a:ext cx="10707914" cy="571009"/>
          </a:xfrm>
        </p:spPr>
        <p:txBody>
          <a:bodyPr>
            <a:normAutofit fontScale="90000"/>
          </a:bodyPr>
          <a:lstStyle/>
          <a:p>
            <a:pPr algn="ctr"/>
            <a:r>
              <a:rPr lang="en-US" dirty="0">
                <a:latin typeface="Book Antiqua" panose="02040602050305030304" pitchFamily="18" charset="0"/>
                <a:cs typeface="Arial" panose="020B0604020202020204" pitchFamily="34" charset="0"/>
              </a:rPr>
              <a:t>The AO Controls the scope of Duties</a:t>
            </a:r>
          </a:p>
        </p:txBody>
      </p:sp>
      <p:sp>
        <p:nvSpPr>
          <p:cNvPr id="3" name="Content Placeholder 2"/>
          <p:cNvSpPr>
            <a:spLocks noGrp="1"/>
          </p:cNvSpPr>
          <p:nvPr>
            <p:ph idx="1"/>
          </p:nvPr>
        </p:nvSpPr>
        <p:spPr>
          <a:xfrm>
            <a:off x="573437" y="1108038"/>
            <a:ext cx="11050291" cy="5529429"/>
          </a:xfrm>
        </p:spPr>
        <p:txBody>
          <a:bodyPr>
            <a:noAutofit/>
          </a:bodyPr>
          <a:lstStyle/>
          <a:p>
            <a:pPr>
              <a:buFont typeface="Wingdings" panose="05000000000000000000" pitchFamily="2" charset="2"/>
              <a:buChar char="Ø"/>
            </a:pPr>
            <a:r>
              <a:rPr lang="en-US" sz="2200" dirty="0">
                <a:latin typeface="Book Antiqua" panose="02040602050305030304" pitchFamily="18" charset="0"/>
                <a:cs typeface="Arial" panose="020B0604020202020204" pitchFamily="34" charset="0"/>
              </a:rPr>
              <a:t>This is critical and a common ‘error’ of GALs – remember if you go outside the AO scope you no longer have immunity.</a:t>
            </a:r>
          </a:p>
          <a:p>
            <a:pPr>
              <a:buFont typeface="Wingdings" panose="05000000000000000000" pitchFamily="2" charset="2"/>
              <a:buChar char="Ø"/>
            </a:pPr>
            <a:r>
              <a:rPr lang="en-US" sz="2200" dirty="0">
                <a:latin typeface="Book Antiqua" panose="02040602050305030304" pitchFamily="18" charset="0"/>
                <a:cs typeface="Arial" panose="020B0604020202020204" pitchFamily="34" charset="0"/>
              </a:rPr>
              <a:t>Do not rely on the attorneys – Review the AO to ensure these pieces are included. </a:t>
            </a:r>
            <a:r>
              <a:rPr lang="en-US" sz="2200">
                <a:latin typeface="Book Antiqua" panose="02040602050305030304" pitchFamily="18" charset="0"/>
                <a:cs typeface="Arial" panose="020B0604020202020204" pitchFamily="34" charset="0"/>
              </a:rPr>
              <a:t>It is common </a:t>
            </a:r>
            <a:r>
              <a:rPr lang="en-US" sz="2200" dirty="0">
                <a:latin typeface="Book Antiqua" panose="02040602050305030304" pitchFamily="18" charset="0"/>
                <a:cs typeface="Arial" panose="020B0604020202020204" pitchFamily="34" charset="0"/>
              </a:rPr>
              <a:t>to have to amend the AO.</a:t>
            </a:r>
          </a:p>
          <a:p>
            <a:pPr>
              <a:buFont typeface="Wingdings" panose="05000000000000000000" pitchFamily="2" charset="2"/>
              <a:buChar char="Ø"/>
            </a:pPr>
            <a:r>
              <a:rPr lang="en-US" sz="2200" dirty="0">
                <a:latin typeface="Book Antiqua" panose="02040602050305030304" pitchFamily="18" charset="0"/>
                <a:cs typeface="Arial" panose="020B0604020202020204" pitchFamily="34" charset="0"/>
              </a:rPr>
              <a:t>M.R.G.A.L. 4(b)(4)(A) (“</a:t>
            </a:r>
            <a:r>
              <a:rPr lang="en-US" sz="2200" dirty="0">
                <a:solidFill>
                  <a:srgbClr val="FF0000"/>
                </a:solidFill>
                <a:latin typeface="Book Antiqua" panose="02040602050305030304" pitchFamily="18" charset="0"/>
                <a:cs typeface="Arial" panose="020B0604020202020204" pitchFamily="34" charset="0"/>
              </a:rPr>
              <a:t>The GAL may not perform and shall not be expected to perform any duties beyond those specified in the appointment order</a:t>
            </a:r>
            <a:r>
              <a:rPr lang="en-US" sz="2200" dirty="0">
                <a:latin typeface="Book Antiqua" panose="02040602050305030304" pitchFamily="18" charset="0"/>
                <a:cs typeface="Arial" panose="020B0604020202020204" pitchFamily="34" charset="0"/>
              </a:rPr>
              <a:t>, unless subsequently ordered to do so by the court.”).</a:t>
            </a:r>
            <a:endParaRPr lang="en-US" sz="2200" i="1" dirty="0">
              <a:latin typeface="Book Antiqua" panose="02040602050305030304" pitchFamily="18" charset="0"/>
              <a:cs typeface="Arial" panose="020B0604020202020204" pitchFamily="34" charset="0"/>
            </a:endParaRPr>
          </a:p>
          <a:p>
            <a:pPr>
              <a:buFont typeface="Wingdings" panose="05000000000000000000" pitchFamily="2" charset="2"/>
              <a:buChar char="Ø"/>
            </a:pPr>
            <a:r>
              <a:rPr lang="en-US" sz="2200" dirty="0">
                <a:latin typeface="Book Antiqua" panose="02040602050305030304" pitchFamily="18" charset="0"/>
                <a:cs typeface="Arial" panose="020B0604020202020204" pitchFamily="34" charset="0"/>
              </a:rPr>
              <a:t>4 M.R.S. §1556(2)(A) (“The appointment order must be written on a court-approved form and must specify the GAL’s length of appointment and specific duties, including the filing of a written report.”).</a:t>
            </a:r>
          </a:p>
        </p:txBody>
      </p:sp>
      <p:sp>
        <p:nvSpPr>
          <p:cNvPr id="4" name="Slide Number Placeholder 3"/>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95885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390</TotalTime>
  <Words>2220</Words>
  <Application>Microsoft Office PowerPoint</Application>
  <PresentationFormat>Widescreen</PresentationFormat>
  <Paragraphs>144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Book Antiqua</vt:lpstr>
      <vt:lpstr>Calibri</vt:lpstr>
      <vt:lpstr>Times New Roman</vt:lpstr>
      <vt:lpstr>Tw Cen MT</vt:lpstr>
      <vt:lpstr>Wingdings</vt:lpstr>
      <vt:lpstr>Droplet</vt:lpstr>
      <vt:lpstr> Ethics: Understand your role and stay in your lane</vt:lpstr>
      <vt:lpstr>Overview of themes</vt:lpstr>
      <vt:lpstr>PowerPoint Presentation</vt:lpstr>
      <vt:lpstr>GAL Best Practices</vt:lpstr>
      <vt:lpstr>Beginning thoughts</vt:lpstr>
      <vt:lpstr> The Appointment Order [AO]  </vt:lpstr>
      <vt:lpstr>Case Law: The Court is the Client</vt:lpstr>
      <vt:lpstr>4 M.R.S. §1554(3) </vt:lpstr>
      <vt:lpstr>The AO Controls the scope of Duties</vt:lpstr>
      <vt:lpstr>What about Implied Authority?</vt:lpstr>
      <vt:lpstr>GAL Reports: Admission and Timing</vt:lpstr>
      <vt:lpstr>Mandated Reporting and Confidentiality: The need for Supervision</vt:lpstr>
      <vt:lpstr>The GAL’s Trial Role</vt:lpstr>
      <vt:lpstr>GALs are not Truth Detectors or experts (under State v. Williams and its Progeny)</vt:lpstr>
      <vt:lpstr>Selected Current events</vt:lpstr>
      <vt:lpstr>Your professional Ethical Code and the GAL Code are Binding</vt:lpstr>
      <vt:lpstr> Tips for GALs</vt:lpstr>
      <vt:lpstr> always Respect and account for diversity and vulnerability </vt:lpstr>
      <vt:lpstr>Be aware of Bias</vt:lpstr>
      <vt:lpstr>Explicit and implicit Bias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Fragile Families:  Impact on Children &amp; Development The Demographics of Poverty</dc:title>
  <dc:creator>dana prescott</dc:creator>
  <cp:lastModifiedBy>Angela Morse</cp:lastModifiedBy>
  <cp:revision>32</cp:revision>
  <cp:lastPrinted>2019-03-20T16:06:42Z</cp:lastPrinted>
  <dcterms:created xsi:type="dcterms:W3CDTF">2019-02-05T02:35:53Z</dcterms:created>
  <dcterms:modified xsi:type="dcterms:W3CDTF">2019-03-20T17:30:22Z</dcterms:modified>
</cp:coreProperties>
</file>