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5" r:id="rId1"/>
  </p:sldMasterIdLst>
  <p:sldIdLst>
    <p:sldId id="257" r:id="rId2"/>
    <p:sldId id="258" r:id="rId3"/>
    <p:sldId id="259" r:id="rId4"/>
    <p:sldId id="261" r:id="rId5"/>
    <p:sldId id="262" r:id="rId6"/>
    <p:sldId id="263" r:id="rId7"/>
    <p:sldId id="264" r:id="rId8"/>
    <p:sldId id="266" r:id="rId9"/>
    <p:sldId id="267" r:id="rId10"/>
    <p:sldId id="265" r:id="rId11"/>
    <p:sldId id="269" r:id="rId12"/>
    <p:sldId id="272" r:id="rId13"/>
    <p:sldId id="277" r:id="rId14"/>
    <p:sldId id="275" r:id="rId15"/>
    <p:sldId id="278"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ke Coty"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56"/>
    <p:restoredTop sz="94611"/>
  </p:normalViewPr>
  <p:slideViewPr>
    <p:cSldViewPr snapToGrid="0" snapToObjects="1">
      <p:cViewPr varScale="1">
        <p:scale>
          <a:sx n="76" d="100"/>
          <a:sy n="76" d="100"/>
        </p:scale>
        <p:origin x="696"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2431E4A-95C1-E14F-AB7E-94E4992BF811}" type="datetimeFigureOut">
              <a:rPr lang="en-US" smtClean="0"/>
              <a:t>6/26/2019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255346" y="2750337"/>
            <a:ext cx="1171888" cy="1356442"/>
          </a:xfrm>
        </p:spPr>
        <p:txBody>
          <a:bodyPr/>
          <a:lstStyle/>
          <a:p>
            <a:fld id="{811EED83-9B5B-D34D-B2D2-EC064DAFB99D}" type="slidenum">
              <a:rPr lang="en-US" smtClean="0"/>
              <a:t>‹#›</a:t>
            </a:fld>
            <a:endParaRPr lang="en-US"/>
          </a:p>
        </p:txBody>
      </p:sp>
    </p:spTree>
    <p:extLst>
      <p:ext uri="{BB962C8B-B14F-4D97-AF65-F5344CB8AC3E}">
        <p14:creationId xmlns:p14="http://schemas.microsoft.com/office/powerpoint/2010/main" val="36631103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2431E4A-95C1-E14F-AB7E-94E4992BF811}" type="datetimeFigureOut">
              <a:rPr lang="en-US" smtClean="0"/>
              <a:t>6/26/2019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309"/>
            <a:ext cx="1154151" cy="1090789"/>
          </a:xfrm>
        </p:spPr>
        <p:txBody>
          <a:bodyPr/>
          <a:lstStyle/>
          <a:p>
            <a:fld id="{811EED83-9B5B-D34D-B2D2-EC064DAFB99D}" type="slidenum">
              <a:rPr lang="en-US" smtClean="0"/>
              <a:t>‹#›</a:t>
            </a:fld>
            <a:endParaRPr lang="en-US"/>
          </a:p>
        </p:txBody>
      </p:sp>
    </p:spTree>
    <p:extLst>
      <p:ext uri="{BB962C8B-B14F-4D97-AF65-F5344CB8AC3E}">
        <p14:creationId xmlns:p14="http://schemas.microsoft.com/office/powerpoint/2010/main" val="8424342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2431E4A-95C1-E14F-AB7E-94E4992BF811}" type="datetimeFigureOut">
              <a:rPr lang="en-US" smtClean="0"/>
              <a:t>6/26/2019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615"/>
            <a:ext cx="1154151" cy="1090789"/>
          </a:xfrm>
        </p:spPr>
        <p:txBody>
          <a:bodyPr/>
          <a:lstStyle/>
          <a:p>
            <a:fld id="{811EED83-9B5B-D34D-B2D2-EC064DAFB99D}" type="slidenum">
              <a:rPr lang="en-US" smtClean="0"/>
              <a:t>‹#›</a:t>
            </a:fld>
            <a:endParaRPr lang="en-US"/>
          </a:p>
        </p:txBody>
      </p:sp>
    </p:spTree>
    <p:extLst>
      <p:ext uri="{BB962C8B-B14F-4D97-AF65-F5344CB8AC3E}">
        <p14:creationId xmlns:p14="http://schemas.microsoft.com/office/powerpoint/2010/main" val="24399265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2431E4A-95C1-E14F-AB7E-94E4992BF811}" type="datetimeFigureOut">
              <a:rPr lang="en-US" smtClean="0"/>
              <a:t>6/26/2019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811EED83-9B5B-D34D-B2D2-EC064DAFB99D}" type="slidenum">
              <a:rPr lang="en-US" smtClean="0"/>
              <a:t>‹#›</a:t>
            </a:fld>
            <a:endParaRPr lang="en-US"/>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20299309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2431E4A-95C1-E14F-AB7E-94E4992BF811}" type="datetimeFigureOut">
              <a:rPr lang="en-US" smtClean="0"/>
              <a:t>6/26/2019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811EED83-9B5B-D34D-B2D2-EC064DAFB99D}" type="slidenum">
              <a:rPr lang="en-US" smtClean="0"/>
              <a:t>‹#›</a:t>
            </a:fld>
            <a:endParaRPr lang="en-US"/>
          </a:p>
        </p:txBody>
      </p:sp>
    </p:spTree>
    <p:extLst>
      <p:ext uri="{BB962C8B-B14F-4D97-AF65-F5344CB8AC3E}">
        <p14:creationId xmlns:p14="http://schemas.microsoft.com/office/powerpoint/2010/main" val="4310589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02431E4A-95C1-E14F-AB7E-94E4992BF811}" type="datetimeFigureOut">
              <a:rPr lang="en-US" smtClean="0"/>
              <a:t>6/26/2019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11EED83-9B5B-D34D-B2D2-EC064DAFB99D}" type="slidenum">
              <a:rPr lang="en-US" smtClean="0"/>
              <a:t>‹#›</a:t>
            </a:fld>
            <a:endParaRPr lang="en-US"/>
          </a:p>
        </p:txBody>
      </p:sp>
    </p:spTree>
    <p:extLst>
      <p:ext uri="{BB962C8B-B14F-4D97-AF65-F5344CB8AC3E}">
        <p14:creationId xmlns:p14="http://schemas.microsoft.com/office/powerpoint/2010/main" val="39366378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02431E4A-95C1-E14F-AB7E-94E4992BF811}" type="datetimeFigureOut">
              <a:rPr lang="en-US" smtClean="0"/>
              <a:t>6/26/2019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11EED83-9B5B-D34D-B2D2-EC064DAFB99D}" type="slidenum">
              <a:rPr lang="en-US" smtClean="0"/>
              <a:t>‹#›</a:t>
            </a:fld>
            <a:endParaRPr lang="en-US"/>
          </a:p>
        </p:txBody>
      </p:sp>
    </p:spTree>
    <p:extLst>
      <p:ext uri="{BB962C8B-B14F-4D97-AF65-F5344CB8AC3E}">
        <p14:creationId xmlns:p14="http://schemas.microsoft.com/office/powerpoint/2010/main" val="12244649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2431E4A-95C1-E14F-AB7E-94E4992BF811}" type="datetimeFigureOut">
              <a:rPr lang="en-US" smtClean="0"/>
              <a:t>6/26/2019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1EED83-9B5B-D34D-B2D2-EC064DAFB99D}" type="slidenum">
              <a:rPr lang="en-US" smtClean="0"/>
              <a:t>‹#›</a:t>
            </a:fld>
            <a:endParaRPr lang="en-US"/>
          </a:p>
        </p:txBody>
      </p:sp>
    </p:spTree>
    <p:extLst>
      <p:ext uri="{BB962C8B-B14F-4D97-AF65-F5344CB8AC3E}">
        <p14:creationId xmlns:p14="http://schemas.microsoft.com/office/powerpoint/2010/main" val="32885813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02431E4A-95C1-E14F-AB7E-94E4992BF811}" type="datetimeFigureOut">
              <a:rPr lang="en-US" smtClean="0"/>
              <a:t>6/26/2019</a:t>
            </a:fld>
            <a:endParaRPr lang="en-US"/>
          </a:p>
        </p:txBody>
      </p:sp>
      <p:sp>
        <p:nvSpPr>
          <p:cNvPr id="5" name="Footer Placeholder 4"/>
          <p:cNvSpPr>
            <a:spLocks noGrp="1"/>
          </p:cNvSpPr>
          <p:nvPr>
            <p:ph type="ftr" sz="quarter" idx="11"/>
          </p:nvPr>
        </p:nvSpPr>
        <p:spPr>
          <a:xfrm>
            <a:off x="680321" y="5936188"/>
            <a:ext cx="6126805" cy="365125"/>
          </a:xfrm>
        </p:spPr>
        <p:txBody>
          <a:bodyPr/>
          <a:lstStyle/>
          <a:p>
            <a:endParaRPr lang="en-US"/>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811EED83-9B5B-D34D-B2D2-EC064DAFB99D}" type="slidenum">
              <a:rPr lang="en-US" smtClean="0"/>
              <a:t>‹#›</a:t>
            </a:fld>
            <a:endParaRPr lang="en-US"/>
          </a:p>
        </p:txBody>
      </p:sp>
    </p:spTree>
    <p:extLst>
      <p:ext uri="{BB962C8B-B14F-4D97-AF65-F5344CB8AC3E}">
        <p14:creationId xmlns:p14="http://schemas.microsoft.com/office/powerpoint/2010/main" val="1352652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2431E4A-95C1-E14F-AB7E-94E4992BF811}" type="datetimeFigureOut">
              <a:rPr lang="en-US" smtClean="0"/>
              <a:t>6/26/2019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1EED83-9B5B-D34D-B2D2-EC064DAFB99D}" type="slidenum">
              <a:rPr lang="en-US" smtClean="0"/>
              <a:t>‹#›</a:t>
            </a:fld>
            <a:endParaRPr lang="en-US"/>
          </a:p>
        </p:txBody>
      </p:sp>
    </p:spTree>
    <p:extLst>
      <p:ext uri="{BB962C8B-B14F-4D97-AF65-F5344CB8AC3E}">
        <p14:creationId xmlns:p14="http://schemas.microsoft.com/office/powerpoint/2010/main" val="27518470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2431E4A-95C1-E14F-AB7E-94E4992BF811}" type="datetimeFigureOut">
              <a:rPr lang="en-US" smtClean="0"/>
              <a:t>6/26/2019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729455" y="2869895"/>
            <a:ext cx="1154151" cy="1090789"/>
          </a:xfrm>
        </p:spPr>
        <p:txBody>
          <a:bodyPr/>
          <a:lstStyle/>
          <a:p>
            <a:fld id="{811EED83-9B5B-D34D-B2D2-EC064DAFB99D}" type="slidenum">
              <a:rPr lang="en-US" smtClean="0"/>
              <a:t>‹#›</a:t>
            </a:fld>
            <a:endParaRPr lang="en-US"/>
          </a:p>
        </p:txBody>
      </p:sp>
    </p:spTree>
    <p:extLst>
      <p:ext uri="{BB962C8B-B14F-4D97-AF65-F5344CB8AC3E}">
        <p14:creationId xmlns:p14="http://schemas.microsoft.com/office/powerpoint/2010/main" val="40880605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2431E4A-95C1-E14F-AB7E-94E4992BF811}" type="datetimeFigureOut">
              <a:rPr lang="en-US" smtClean="0"/>
              <a:t>6/26/2019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1EED83-9B5B-D34D-B2D2-EC064DAFB99D}" type="slidenum">
              <a:rPr lang="en-US" smtClean="0"/>
              <a:t>‹#›</a:t>
            </a:fld>
            <a:endParaRPr lang="en-US"/>
          </a:p>
        </p:txBody>
      </p:sp>
    </p:spTree>
    <p:extLst>
      <p:ext uri="{BB962C8B-B14F-4D97-AF65-F5344CB8AC3E}">
        <p14:creationId xmlns:p14="http://schemas.microsoft.com/office/powerpoint/2010/main" val="23005986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2431E4A-95C1-E14F-AB7E-94E4992BF811}" type="datetimeFigureOut">
              <a:rPr lang="en-US" smtClean="0"/>
              <a:t>6/26/2019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11EED83-9B5B-D34D-B2D2-EC064DAFB99D}" type="slidenum">
              <a:rPr lang="en-US" smtClean="0"/>
              <a:t>‹#›</a:t>
            </a:fld>
            <a:endParaRPr lang="en-US"/>
          </a:p>
        </p:txBody>
      </p:sp>
    </p:spTree>
    <p:extLst>
      <p:ext uri="{BB962C8B-B14F-4D97-AF65-F5344CB8AC3E}">
        <p14:creationId xmlns:p14="http://schemas.microsoft.com/office/powerpoint/2010/main" val="8289028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2431E4A-95C1-E14F-AB7E-94E4992BF811}" type="datetimeFigureOut">
              <a:rPr lang="en-US" smtClean="0"/>
              <a:t>6/26/2019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11EED83-9B5B-D34D-B2D2-EC064DAFB99D}" type="slidenum">
              <a:rPr lang="en-US" smtClean="0"/>
              <a:t>‹#›</a:t>
            </a:fld>
            <a:endParaRPr lang="en-US"/>
          </a:p>
        </p:txBody>
      </p:sp>
    </p:spTree>
    <p:extLst>
      <p:ext uri="{BB962C8B-B14F-4D97-AF65-F5344CB8AC3E}">
        <p14:creationId xmlns:p14="http://schemas.microsoft.com/office/powerpoint/2010/main" val="7915809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02431E4A-95C1-E14F-AB7E-94E4992BF811}" type="datetimeFigureOut">
              <a:rPr lang="en-US" smtClean="0"/>
              <a:t>6/26/2019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11EED83-9B5B-D34D-B2D2-EC064DAFB99D}" type="slidenum">
              <a:rPr lang="en-US" smtClean="0"/>
              <a:t>‹#›</a:t>
            </a:fld>
            <a:endParaRPr lang="en-US"/>
          </a:p>
        </p:txBody>
      </p:sp>
    </p:spTree>
    <p:extLst>
      <p:ext uri="{BB962C8B-B14F-4D97-AF65-F5344CB8AC3E}">
        <p14:creationId xmlns:p14="http://schemas.microsoft.com/office/powerpoint/2010/main" val="3501804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2431E4A-95C1-E14F-AB7E-94E4992BF811}" type="datetimeFigureOut">
              <a:rPr lang="en-US" smtClean="0"/>
              <a:t>6/26/2019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1EED83-9B5B-D34D-B2D2-EC064DAFB99D}" type="slidenum">
              <a:rPr lang="en-US" smtClean="0"/>
              <a:t>‹#›</a:t>
            </a:fld>
            <a:endParaRPr lang="en-US"/>
          </a:p>
        </p:txBody>
      </p:sp>
    </p:spTree>
    <p:extLst>
      <p:ext uri="{BB962C8B-B14F-4D97-AF65-F5344CB8AC3E}">
        <p14:creationId xmlns:p14="http://schemas.microsoft.com/office/powerpoint/2010/main" val="33896406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2431E4A-95C1-E14F-AB7E-94E4992BF811}" type="datetimeFigureOut">
              <a:rPr lang="en-US" smtClean="0"/>
              <a:t>6/26/2019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1EED83-9B5B-D34D-B2D2-EC064DAFB99D}" type="slidenum">
              <a:rPr lang="en-US" smtClean="0"/>
              <a:t>‹#›</a:t>
            </a:fld>
            <a:endParaRPr lang="en-US"/>
          </a:p>
        </p:txBody>
      </p:sp>
    </p:spTree>
    <p:extLst>
      <p:ext uri="{BB962C8B-B14F-4D97-AF65-F5344CB8AC3E}">
        <p14:creationId xmlns:p14="http://schemas.microsoft.com/office/powerpoint/2010/main" val="14671076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02431E4A-95C1-E14F-AB7E-94E4992BF811}" type="datetimeFigureOut">
              <a:rPr lang="en-US" smtClean="0"/>
              <a:t>6/26/2019</a:t>
            </a:fld>
            <a:endParaRPr lang="en-US"/>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811EED83-9B5B-D34D-B2D2-EC064DAFB99D}" type="slidenum">
              <a:rPr lang="en-US" smtClean="0"/>
              <a:t>‹#›</a:t>
            </a:fld>
            <a:endParaRPr lang="en-US"/>
          </a:p>
        </p:txBody>
      </p:sp>
    </p:spTree>
    <p:extLst>
      <p:ext uri="{BB962C8B-B14F-4D97-AF65-F5344CB8AC3E}">
        <p14:creationId xmlns:p14="http://schemas.microsoft.com/office/powerpoint/2010/main" val="1079009273"/>
      </p:ext>
    </p:extLst>
  </p:cSld>
  <p:clrMap bg1="dk1" tx1="lt1" bg2="dk2" tx2="lt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 id="2147483748" r:id="rId13"/>
    <p:sldLayoutId id="2147483749" r:id="rId14"/>
    <p:sldLayoutId id="2147483750" r:id="rId15"/>
    <p:sldLayoutId id="2147483751" r:id="rId16"/>
    <p:sldLayoutId id="2147483752" r:id="rId17"/>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hyperlink" Target="mailto:mike.coty@courts.maine.gov" TargetMode="External"/><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alpha val="26000"/>
          </a:schemeClr>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5AD9987-F5C8-CB43-8AA3-1C18836EB8BB}"/>
              </a:ext>
            </a:extLst>
          </p:cNvPr>
          <p:cNvPicPr>
            <a:picLocks noChangeAspect="1"/>
          </p:cNvPicPr>
          <p:nvPr/>
        </p:nvPicPr>
        <p:blipFill>
          <a:blip r:embed="rId2">
            <a:alphaModFix amt="27000"/>
            <a:extLst>
              <a:ext uri="{BEBA8EAE-BF5A-486C-A8C5-ECC9F3942E4B}">
                <a14:imgProps xmlns:a14="http://schemas.microsoft.com/office/drawing/2010/main">
                  <a14:imgLayer>
                    <a14:imgEffect>
                      <a14:sharpenSoften amount="43000"/>
                    </a14:imgEffect>
                    <a14:imgEffect>
                      <a14:colorTemperature colorTemp="10395"/>
                    </a14:imgEffect>
                    <a14:imgEffect>
                      <a14:saturation sat="216000"/>
                    </a14:imgEffect>
                    <a14:imgEffect>
                      <a14:brightnessContrast contrast="-6000"/>
                    </a14:imgEffect>
                  </a14:imgLayer>
                </a14:imgProps>
              </a:ext>
            </a:extLst>
          </a:blip>
          <a:stretch>
            <a:fillRect/>
          </a:stretch>
        </p:blipFill>
        <p:spPr>
          <a:xfrm>
            <a:off x="0" y="0"/>
            <a:ext cx="12192000" cy="6820109"/>
          </a:xfrm>
          <a:prstGeom prst="rect">
            <a:avLst/>
          </a:prstGeom>
          <a:solidFill>
            <a:schemeClr val="tx1"/>
          </a:solidFill>
          <a:effectLst>
            <a:glow rad="101600">
              <a:schemeClr val="accent1"/>
            </a:glow>
            <a:outerShdw blurRad="406400" dist="50800" dir="5400000" sx="41000" sy="41000" algn="ctr" rotWithShape="0">
              <a:srgbClr val="000000">
                <a:alpha val="0"/>
              </a:srgbClr>
            </a:outerShdw>
            <a:reflection endPos="0" dir="5400000" sy="-100000" algn="bl" rotWithShape="0"/>
            <a:softEdge rad="0"/>
          </a:effectLst>
        </p:spPr>
      </p:pic>
      <p:sp>
        <p:nvSpPr>
          <p:cNvPr id="3" name="TextBox 2">
            <a:extLst>
              <a:ext uri="{FF2B5EF4-FFF2-40B4-BE49-F238E27FC236}">
                <a16:creationId xmlns:a16="http://schemas.microsoft.com/office/drawing/2014/main" id="{112B8164-93A7-2D47-AB3E-0EFD00C48D80}"/>
              </a:ext>
            </a:extLst>
          </p:cNvPr>
          <p:cNvSpPr txBox="1"/>
          <p:nvPr/>
        </p:nvSpPr>
        <p:spPr>
          <a:xfrm>
            <a:off x="2299855" y="1385455"/>
            <a:ext cx="8174181" cy="4216539"/>
          </a:xfrm>
          <a:prstGeom prst="rect">
            <a:avLst/>
          </a:prstGeom>
          <a:noFill/>
        </p:spPr>
        <p:txBody>
          <a:bodyPr wrap="square" rtlCol="0">
            <a:spAutoFit/>
          </a:bodyPr>
          <a:lstStyle/>
          <a:p>
            <a:pPr algn="ctr"/>
            <a:r>
              <a:rPr lang="en-US" sz="5400" dirty="0">
                <a:solidFill>
                  <a:schemeClr val="bg1"/>
                </a:solidFill>
              </a:rPr>
              <a:t>Office of Judicial Marshals</a:t>
            </a:r>
          </a:p>
          <a:p>
            <a:pPr algn="ctr"/>
            <a:endParaRPr lang="en-US" sz="3600" i="1" dirty="0">
              <a:solidFill>
                <a:schemeClr val="bg1"/>
              </a:solidFill>
            </a:endParaRPr>
          </a:p>
          <a:p>
            <a:pPr algn="ctr"/>
            <a:r>
              <a:rPr lang="en-US" sz="4000" i="1" dirty="0">
                <a:solidFill>
                  <a:schemeClr val="bg1"/>
                </a:solidFill>
              </a:rPr>
              <a:t>Personal Safety and Security</a:t>
            </a:r>
          </a:p>
          <a:p>
            <a:pPr algn="ctr"/>
            <a:endParaRPr lang="en-US" sz="4800" dirty="0">
              <a:solidFill>
                <a:schemeClr val="bg1"/>
              </a:solidFill>
            </a:endParaRPr>
          </a:p>
          <a:p>
            <a:pPr algn="ctr"/>
            <a:r>
              <a:rPr lang="en-US" sz="3600" dirty="0">
                <a:solidFill>
                  <a:schemeClr val="bg1"/>
                </a:solidFill>
              </a:rPr>
              <a:t>Marshal Michael A. Coty</a:t>
            </a:r>
          </a:p>
        </p:txBody>
      </p:sp>
    </p:spTree>
    <p:extLst>
      <p:ext uri="{BB962C8B-B14F-4D97-AF65-F5344CB8AC3E}">
        <p14:creationId xmlns:p14="http://schemas.microsoft.com/office/powerpoint/2010/main" val="42468905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912F1-CAB7-2548-A73F-36EF95CE03F2}"/>
              </a:ext>
            </a:extLst>
          </p:cNvPr>
          <p:cNvSpPr>
            <a:spLocks noGrp="1"/>
          </p:cNvSpPr>
          <p:nvPr>
            <p:ph type="title"/>
          </p:nvPr>
        </p:nvSpPr>
        <p:spPr/>
        <p:txBody>
          <a:bodyPr/>
          <a:lstStyle/>
          <a:p>
            <a:pPr algn="ctr"/>
            <a:r>
              <a:rPr lang="en-US" b="1" dirty="0">
                <a:solidFill>
                  <a:schemeClr val="bg1"/>
                </a:solidFill>
              </a:rPr>
              <a:t>Safety at Home</a:t>
            </a:r>
          </a:p>
        </p:txBody>
      </p:sp>
      <p:sp>
        <p:nvSpPr>
          <p:cNvPr id="3" name="Content Placeholder 2">
            <a:extLst>
              <a:ext uri="{FF2B5EF4-FFF2-40B4-BE49-F238E27FC236}">
                <a16:creationId xmlns:a16="http://schemas.microsoft.com/office/drawing/2014/main" id="{5BAF984A-E1C0-4447-81BE-E9C4011D0906}"/>
              </a:ext>
            </a:extLst>
          </p:cNvPr>
          <p:cNvSpPr>
            <a:spLocks noGrp="1"/>
          </p:cNvSpPr>
          <p:nvPr>
            <p:ph idx="1"/>
          </p:nvPr>
        </p:nvSpPr>
        <p:spPr/>
        <p:txBody>
          <a:bodyPr>
            <a:normAutofit fontScale="85000" lnSpcReduction="20000"/>
          </a:bodyPr>
          <a:lstStyle/>
          <a:p>
            <a:pPr lvl="0"/>
            <a:r>
              <a:rPr lang="en-US" b="1" dirty="0">
                <a:solidFill>
                  <a:schemeClr val="bg1"/>
                </a:solidFill>
              </a:rPr>
              <a:t>No one knows your surroundings better than you. </a:t>
            </a:r>
          </a:p>
          <a:p>
            <a:pPr lvl="0"/>
            <a:r>
              <a:rPr lang="en-US" b="1" dirty="0">
                <a:solidFill>
                  <a:schemeClr val="bg1"/>
                </a:solidFill>
              </a:rPr>
              <a:t>If something doesn’t feel right, trust your instincts and tell someone, get away or call for help.</a:t>
            </a:r>
          </a:p>
          <a:p>
            <a:pPr lvl="0"/>
            <a:r>
              <a:rPr lang="en-US" b="1" dirty="0">
                <a:solidFill>
                  <a:schemeClr val="bg1"/>
                </a:solidFill>
              </a:rPr>
              <a:t>Watch for people in the area of your home that are not familiar to you. Do not hesitate to report suspicious activity.</a:t>
            </a:r>
          </a:p>
          <a:p>
            <a:pPr lvl="0"/>
            <a:r>
              <a:rPr lang="en-US" b="1" dirty="0">
                <a:solidFill>
                  <a:schemeClr val="bg1"/>
                </a:solidFill>
              </a:rPr>
              <a:t>Know your neighbors and be familiar with their routines. Are they usually out and about late or can you tell when they are home and when they are not? Do you know their vehicles, color make etc. </a:t>
            </a:r>
          </a:p>
          <a:p>
            <a:pPr lvl="0"/>
            <a:r>
              <a:rPr lang="en-US" b="1" dirty="0">
                <a:solidFill>
                  <a:schemeClr val="bg1"/>
                </a:solidFill>
              </a:rPr>
              <a:t>When going on vacation, cancel deliveries, mail, newspapers etc. </a:t>
            </a:r>
          </a:p>
          <a:p>
            <a:pPr lvl="0"/>
            <a:r>
              <a:rPr lang="en-US" b="1" dirty="0">
                <a:solidFill>
                  <a:schemeClr val="bg1"/>
                </a:solidFill>
              </a:rPr>
              <a:t>Have a friend, family member, or neighbor check on your property.</a:t>
            </a:r>
          </a:p>
          <a:p>
            <a:pPr lvl="0"/>
            <a:r>
              <a:rPr lang="en-US" b="1" dirty="0">
                <a:solidFill>
                  <a:schemeClr val="bg1"/>
                </a:solidFill>
              </a:rPr>
              <a:t>Some law enforcement agencies provide vacant property checks.</a:t>
            </a:r>
          </a:p>
          <a:p>
            <a:pPr lvl="0"/>
            <a:r>
              <a:rPr lang="en-US" b="1" dirty="0">
                <a:solidFill>
                  <a:schemeClr val="bg1"/>
                </a:solidFill>
              </a:rPr>
              <a:t>Make sure all doors and windows are locked. (Don’t forget the bulkhead)</a:t>
            </a:r>
          </a:p>
          <a:p>
            <a:pPr lvl="0"/>
            <a:endParaRPr lang="en-US" dirty="0"/>
          </a:p>
          <a:p>
            <a:endParaRPr lang="en-US" dirty="0"/>
          </a:p>
        </p:txBody>
      </p:sp>
    </p:spTree>
    <p:extLst>
      <p:ext uri="{BB962C8B-B14F-4D97-AF65-F5344CB8AC3E}">
        <p14:creationId xmlns:p14="http://schemas.microsoft.com/office/powerpoint/2010/main" val="1835993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4"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25" dur="500"/>
                                        <p:tgtEl>
                                          <p:spTgt spid="3">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2" presetClass="entr" presetSubtype="4" fill="hold"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additive="base">
                                        <p:cTn id="30" dur="500"/>
                                        <p:tgtEl>
                                          <p:spTgt spid="3">
                                            <p:txEl>
                                              <p:pRg st="3" end="3"/>
                                            </p:txEl>
                                          </p:spTgt>
                                        </p:tgtEl>
                                        <p:attrNameLst>
                                          <p:attrName>ppt_y</p:attrName>
                                        </p:attrNameLst>
                                      </p:cBhvr>
                                      <p:tavLst>
                                        <p:tav tm="0">
                                          <p:val>
                                            <p:strVal val="#ppt_y+#ppt_h*1.125000"/>
                                          </p:val>
                                        </p:tav>
                                        <p:tav tm="100000">
                                          <p:val>
                                            <p:strVal val="#ppt_y"/>
                                          </p:val>
                                        </p:tav>
                                      </p:tavLst>
                                    </p:anim>
                                    <p:animEffect transition="in" filter="wipe(up)">
                                      <p:cBhvr>
                                        <p:cTn id="31" dur="500"/>
                                        <p:tgtEl>
                                          <p:spTgt spid="3">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2" presetClass="entr" presetSubtype="4" fill="hold"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 calcmode="lin" valueType="num">
                                      <p:cBhvr additive="base">
                                        <p:cTn id="36" dur="500"/>
                                        <p:tgtEl>
                                          <p:spTgt spid="3">
                                            <p:txEl>
                                              <p:pRg st="4" end="4"/>
                                            </p:txEl>
                                          </p:spTgt>
                                        </p:tgtEl>
                                        <p:attrNameLst>
                                          <p:attrName>ppt_y</p:attrName>
                                        </p:attrNameLst>
                                      </p:cBhvr>
                                      <p:tavLst>
                                        <p:tav tm="0">
                                          <p:val>
                                            <p:strVal val="#ppt_y+#ppt_h*1.125000"/>
                                          </p:val>
                                        </p:tav>
                                        <p:tav tm="100000">
                                          <p:val>
                                            <p:strVal val="#ppt_y"/>
                                          </p:val>
                                        </p:tav>
                                      </p:tavLst>
                                    </p:anim>
                                    <p:animEffect transition="in" filter="wipe(up)">
                                      <p:cBhvr>
                                        <p:cTn id="37" dur="5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2" presetClass="entr" presetSubtype="4"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additive="base">
                                        <p:cTn id="42" dur="500"/>
                                        <p:tgtEl>
                                          <p:spTgt spid="3">
                                            <p:txEl>
                                              <p:pRg st="5" end="5"/>
                                            </p:txEl>
                                          </p:spTgt>
                                        </p:tgtEl>
                                        <p:attrNameLst>
                                          <p:attrName>ppt_y</p:attrName>
                                        </p:attrNameLst>
                                      </p:cBhvr>
                                      <p:tavLst>
                                        <p:tav tm="0">
                                          <p:val>
                                            <p:strVal val="#ppt_y+#ppt_h*1.125000"/>
                                          </p:val>
                                        </p:tav>
                                        <p:tav tm="100000">
                                          <p:val>
                                            <p:strVal val="#ppt_y"/>
                                          </p:val>
                                        </p:tav>
                                      </p:tavLst>
                                    </p:anim>
                                    <p:animEffect transition="in" filter="wipe(up)">
                                      <p:cBhvr>
                                        <p:cTn id="43" dur="500"/>
                                        <p:tgtEl>
                                          <p:spTgt spid="3">
                                            <p:txEl>
                                              <p:pRg st="5" end="5"/>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2" presetClass="entr" presetSubtype="4" fill="hold" nodeType="clickEffect">
                                  <p:stCondLst>
                                    <p:cond delay="0"/>
                                  </p:stCondLst>
                                  <p:childTnLst>
                                    <p:set>
                                      <p:cBhvr>
                                        <p:cTn id="47" dur="1" fill="hold">
                                          <p:stCondLst>
                                            <p:cond delay="0"/>
                                          </p:stCondLst>
                                        </p:cTn>
                                        <p:tgtEl>
                                          <p:spTgt spid="3">
                                            <p:txEl>
                                              <p:pRg st="6" end="6"/>
                                            </p:txEl>
                                          </p:spTgt>
                                        </p:tgtEl>
                                        <p:attrNameLst>
                                          <p:attrName>style.visibility</p:attrName>
                                        </p:attrNameLst>
                                      </p:cBhvr>
                                      <p:to>
                                        <p:strVal val="visible"/>
                                      </p:to>
                                    </p:set>
                                    <p:anim calcmode="lin" valueType="num">
                                      <p:cBhvr additive="base">
                                        <p:cTn id="48" dur="500"/>
                                        <p:tgtEl>
                                          <p:spTgt spid="3">
                                            <p:txEl>
                                              <p:pRg st="6" end="6"/>
                                            </p:txEl>
                                          </p:spTgt>
                                        </p:tgtEl>
                                        <p:attrNameLst>
                                          <p:attrName>ppt_y</p:attrName>
                                        </p:attrNameLst>
                                      </p:cBhvr>
                                      <p:tavLst>
                                        <p:tav tm="0">
                                          <p:val>
                                            <p:strVal val="#ppt_y+#ppt_h*1.125000"/>
                                          </p:val>
                                        </p:tav>
                                        <p:tav tm="100000">
                                          <p:val>
                                            <p:strVal val="#ppt_y"/>
                                          </p:val>
                                        </p:tav>
                                      </p:tavLst>
                                    </p:anim>
                                    <p:animEffect transition="in" filter="wipe(up)">
                                      <p:cBhvr>
                                        <p:cTn id="49" dur="500"/>
                                        <p:tgtEl>
                                          <p:spTgt spid="3">
                                            <p:txEl>
                                              <p:pRg st="6" end="6"/>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2" presetClass="entr" presetSubtype="4" fill="hold" nodeType="clickEffect">
                                  <p:stCondLst>
                                    <p:cond delay="0"/>
                                  </p:stCondLst>
                                  <p:childTnLst>
                                    <p:set>
                                      <p:cBhvr>
                                        <p:cTn id="53" dur="1" fill="hold">
                                          <p:stCondLst>
                                            <p:cond delay="0"/>
                                          </p:stCondLst>
                                        </p:cTn>
                                        <p:tgtEl>
                                          <p:spTgt spid="3">
                                            <p:txEl>
                                              <p:pRg st="7" end="7"/>
                                            </p:txEl>
                                          </p:spTgt>
                                        </p:tgtEl>
                                        <p:attrNameLst>
                                          <p:attrName>style.visibility</p:attrName>
                                        </p:attrNameLst>
                                      </p:cBhvr>
                                      <p:to>
                                        <p:strVal val="visible"/>
                                      </p:to>
                                    </p:set>
                                    <p:anim calcmode="lin" valueType="num">
                                      <p:cBhvr additive="base">
                                        <p:cTn id="54" dur="500"/>
                                        <p:tgtEl>
                                          <p:spTgt spid="3">
                                            <p:txEl>
                                              <p:pRg st="7" end="7"/>
                                            </p:txEl>
                                          </p:spTgt>
                                        </p:tgtEl>
                                        <p:attrNameLst>
                                          <p:attrName>ppt_y</p:attrName>
                                        </p:attrNameLst>
                                      </p:cBhvr>
                                      <p:tavLst>
                                        <p:tav tm="0">
                                          <p:val>
                                            <p:strVal val="#ppt_y+#ppt_h*1.125000"/>
                                          </p:val>
                                        </p:tav>
                                        <p:tav tm="100000">
                                          <p:val>
                                            <p:strVal val="#ppt_y"/>
                                          </p:val>
                                        </p:tav>
                                      </p:tavLst>
                                    </p:anim>
                                    <p:animEffect transition="in" filter="wipe(up)">
                                      <p:cBhvr>
                                        <p:cTn id="55"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gradFill rotWithShape="1">
          <a:gsLst>
            <a:gs pos="22000">
              <a:schemeClr val="bg2">
                <a:tint val="96000"/>
                <a:shade val="100000"/>
                <a:hueMod val="270000"/>
                <a:satMod val="200000"/>
                <a:lumMod val="0"/>
              </a:schemeClr>
            </a:gs>
            <a:gs pos="64000">
              <a:schemeClr val="bg2">
                <a:shade val="100000"/>
                <a:hueMod val="100000"/>
                <a:satMod val="110000"/>
                <a:lumMod val="130000"/>
              </a:schemeClr>
            </a:gs>
            <a:gs pos="68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CA01FE-B4DB-554B-BCAC-EB65F986ECFB}"/>
              </a:ext>
            </a:extLst>
          </p:cNvPr>
          <p:cNvSpPr>
            <a:spLocks noGrp="1"/>
          </p:cNvSpPr>
          <p:nvPr>
            <p:ph type="title"/>
          </p:nvPr>
        </p:nvSpPr>
        <p:spPr/>
        <p:txBody>
          <a:bodyPr/>
          <a:lstStyle/>
          <a:p>
            <a:pPr algn="ctr"/>
            <a:r>
              <a:rPr lang="en-US" dirty="0"/>
              <a:t>Be Aware of Suspicious Behavior</a:t>
            </a:r>
          </a:p>
        </p:txBody>
      </p:sp>
      <p:sp>
        <p:nvSpPr>
          <p:cNvPr id="3" name="Content Placeholder 2">
            <a:extLst>
              <a:ext uri="{FF2B5EF4-FFF2-40B4-BE49-F238E27FC236}">
                <a16:creationId xmlns:a16="http://schemas.microsoft.com/office/drawing/2014/main" id="{FF064A3E-320E-CA43-9ACB-A4D109C27B70}"/>
              </a:ext>
            </a:extLst>
          </p:cNvPr>
          <p:cNvSpPr>
            <a:spLocks noGrp="1"/>
          </p:cNvSpPr>
          <p:nvPr>
            <p:ph idx="1"/>
          </p:nvPr>
        </p:nvSpPr>
        <p:spPr/>
        <p:txBody>
          <a:bodyPr>
            <a:normAutofit fontScale="92500" lnSpcReduction="10000"/>
          </a:bodyPr>
          <a:lstStyle/>
          <a:p>
            <a:pPr lvl="0"/>
            <a:r>
              <a:rPr lang="en-US" dirty="0"/>
              <a:t>Dressed for winter weather when the temperature is above 70 degrees.</a:t>
            </a:r>
          </a:p>
          <a:p>
            <a:pPr lvl="0"/>
            <a:r>
              <a:rPr lang="en-US" dirty="0"/>
              <a:t>Acting nervous or extremely excited over other people being near them.</a:t>
            </a:r>
          </a:p>
          <a:p>
            <a:pPr lvl="0"/>
            <a:r>
              <a:rPr lang="en-US" dirty="0"/>
              <a:t>Constantly looking around for other people as if they are trying to see who else may be able to see them. </a:t>
            </a:r>
          </a:p>
          <a:p>
            <a:pPr lvl="0"/>
            <a:r>
              <a:rPr lang="en-US" dirty="0"/>
              <a:t>Concealing their hands inside their clothing in some fashion.</a:t>
            </a:r>
          </a:p>
          <a:p>
            <a:pPr lvl="0"/>
            <a:r>
              <a:rPr lang="en-US" dirty="0"/>
              <a:t>Bulky areas on their clothing as if they are hiding something </a:t>
            </a:r>
          </a:p>
          <a:p>
            <a:pPr lvl="0"/>
            <a:r>
              <a:rPr lang="en-US" dirty="0"/>
              <a:t>Carrying bags, back packs, containers that they appear protective of or that they appear they want to leave some place. </a:t>
            </a:r>
          </a:p>
          <a:p>
            <a:pPr lvl="0"/>
            <a:r>
              <a:rPr lang="en-US" dirty="0"/>
              <a:t>Talking incoherently or saying words or phrases that do not seem to make sense. </a:t>
            </a:r>
          </a:p>
          <a:p>
            <a:endParaRPr lang="en-US" dirty="0"/>
          </a:p>
        </p:txBody>
      </p:sp>
    </p:spTree>
    <p:extLst>
      <p:ext uri="{BB962C8B-B14F-4D97-AF65-F5344CB8AC3E}">
        <p14:creationId xmlns:p14="http://schemas.microsoft.com/office/powerpoint/2010/main" val="3687137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13"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4" dur="10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20"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21" dur="1000"/>
                                        <p:tgtEl>
                                          <p:spTgt spid="3">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5" presetClass="entr" presetSubtype="0"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p:cTn id="26"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7"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8" dur="1000"/>
                                        <p:tgtEl>
                                          <p:spTgt spid="3">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5" presetClass="entr" presetSubtype="0" fill="hold"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 calcmode="lin" valueType="num">
                                      <p:cBhvr>
                                        <p:cTn id="33"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34"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5" dur="1000"/>
                                        <p:tgtEl>
                                          <p:spTgt spid="3">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5" presetClass="entr" presetSubtype="0" fill="hold"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 calcmode="lin" valueType="num">
                                      <p:cBhvr>
                                        <p:cTn id="40"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41"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42" dur="1000"/>
                                        <p:tgtEl>
                                          <p:spTgt spid="3">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5" presetClass="entr" presetSubtype="0" fill="hold"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 calcmode="lin" valueType="num">
                                      <p:cBhvr>
                                        <p:cTn id="47" dur="1000" fill="hold"/>
                                        <p:tgtEl>
                                          <p:spTgt spid="3">
                                            <p:txEl>
                                              <p:pRg st="5" end="5"/>
                                            </p:txEl>
                                          </p:spTgt>
                                        </p:tgtEl>
                                        <p:attrNameLst>
                                          <p:attrName>ppt_w</p:attrName>
                                        </p:attrNameLst>
                                      </p:cBhvr>
                                      <p:tavLst>
                                        <p:tav tm="0">
                                          <p:val>
                                            <p:strVal val="#ppt_w*0.70"/>
                                          </p:val>
                                        </p:tav>
                                        <p:tav tm="100000">
                                          <p:val>
                                            <p:strVal val="#ppt_w"/>
                                          </p:val>
                                        </p:tav>
                                      </p:tavLst>
                                    </p:anim>
                                    <p:anim calcmode="lin" valueType="num">
                                      <p:cBhvr>
                                        <p:cTn id="48" dur="1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49" dur="1000"/>
                                        <p:tgtEl>
                                          <p:spTgt spid="3">
                                            <p:txEl>
                                              <p:pRg st="5" end="5"/>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55" presetClass="entr" presetSubtype="0" fill="hold" nodeType="clickEffect">
                                  <p:stCondLst>
                                    <p:cond delay="0"/>
                                  </p:stCondLst>
                                  <p:childTnLst>
                                    <p:set>
                                      <p:cBhvr>
                                        <p:cTn id="53" dur="1" fill="hold">
                                          <p:stCondLst>
                                            <p:cond delay="0"/>
                                          </p:stCondLst>
                                        </p:cTn>
                                        <p:tgtEl>
                                          <p:spTgt spid="3">
                                            <p:txEl>
                                              <p:pRg st="6" end="6"/>
                                            </p:txEl>
                                          </p:spTgt>
                                        </p:tgtEl>
                                        <p:attrNameLst>
                                          <p:attrName>style.visibility</p:attrName>
                                        </p:attrNameLst>
                                      </p:cBhvr>
                                      <p:to>
                                        <p:strVal val="visible"/>
                                      </p:to>
                                    </p:set>
                                    <p:anim calcmode="lin" valueType="num">
                                      <p:cBhvr>
                                        <p:cTn id="54" dur="1000" fill="hold"/>
                                        <p:tgtEl>
                                          <p:spTgt spid="3">
                                            <p:txEl>
                                              <p:pRg st="6" end="6"/>
                                            </p:txEl>
                                          </p:spTgt>
                                        </p:tgtEl>
                                        <p:attrNameLst>
                                          <p:attrName>ppt_w</p:attrName>
                                        </p:attrNameLst>
                                      </p:cBhvr>
                                      <p:tavLst>
                                        <p:tav tm="0">
                                          <p:val>
                                            <p:strVal val="#ppt_w*0.70"/>
                                          </p:val>
                                        </p:tav>
                                        <p:tav tm="100000">
                                          <p:val>
                                            <p:strVal val="#ppt_w"/>
                                          </p:val>
                                        </p:tav>
                                      </p:tavLst>
                                    </p:anim>
                                    <p:anim calcmode="lin" valueType="num">
                                      <p:cBhvr>
                                        <p:cTn id="55" dur="1000" fill="hold"/>
                                        <p:tgtEl>
                                          <p:spTgt spid="3">
                                            <p:txEl>
                                              <p:pRg st="6" end="6"/>
                                            </p:txEl>
                                          </p:spTgt>
                                        </p:tgtEl>
                                        <p:attrNameLst>
                                          <p:attrName>ppt_h</p:attrName>
                                        </p:attrNameLst>
                                      </p:cBhvr>
                                      <p:tavLst>
                                        <p:tav tm="0">
                                          <p:val>
                                            <p:strVal val="#ppt_h"/>
                                          </p:val>
                                        </p:tav>
                                        <p:tav tm="100000">
                                          <p:val>
                                            <p:strVal val="#ppt_h"/>
                                          </p:val>
                                        </p:tav>
                                      </p:tavLst>
                                    </p:anim>
                                    <p:animEffect transition="in" filter="fade">
                                      <p:cBhvr>
                                        <p:cTn id="56"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gradFill>
          <a:gsLst>
            <a:gs pos="40000">
              <a:schemeClr val="accent5">
                <a:lumMod val="75000"/>
              </a:schemeClr>
            </a:gs>
            <a:gs pos="70000">
              <a:schemeClr val="accent5">
                <a:lumMod val="50000"/>
              </a:schemeClr>
            </a:gs>
            <a:gs pos="85000">
              <a:schemeClr val="accent5">
                <a:lumMod val="60000"/>
                <a:lumOff val="40000"/>
              </a:schemeClr>
            </a:gs>
          </a:gsLst>
          <a:lin ang="2520000" scaled="0"/>
        </a:gra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3841DA5-BEC9-674E-8A7F-2A0453244DC9}"/>
              </a:ext>
            </a:extLst>
          </p:cNvPr>
          <p:cNvSpPr/>
          <p:nvPr/>
        </p:nvSpPr>
        <p:spPr>
          <a:xfrm>
            <a:off x="443345" y="363915"/>
            <a:ext cx="11208327" cy="5509200"/>
          </a:xfrm>
          <a:prstGeom prst="rect">
            <a:avLst/>
          </a:prstGeom>
        </p:spPr>
        <p:txBody>
          <a:bodyPr wrap="square">
            <a:spAutoFit/>
          </a:bodyPr>
          <a:lstStyle/>
          <a:p>
            <a:pPr marL="285750" lvl="0" indent="-285750">
              <a:buFont typeface="Arial" panose="020B0604020202020204" pitchFamily="34" charset="0"/>
              <a:buChar char="•"/>
            </a:pPr>
            <a:endParaRPr lang="en-US" sz="3200" dirty="0"/>
          </a:p>
          <a:p>
            <a:pPr marL="285750" lvl="0" indent="-285750">
              <a:buFont typeface="Arial" panose="020B0604020202020204" pitchFamily="34" charset="0"/>
              <a:buChar char="•"/>
            </a:pPr>
            <a:endParaRPr lang="en-US" sz="3200" dirty="0"/>
          </a:p>
          <a:p>
            <a:pPr lvl="0"/>
            <a:endParaRPr lang="en-US" sz="3200" dirty="0"/>
          </a:p>
          <a:p>
            <a:pPr marL="285750" lvl="0" indent="-285750">
              <a:buFont typeface="Arial" panose="020B0604020202020204" pitchFamily="34" charset="0"/>
              <a:buChar char="•"/>
            </a:pPr>
            <a:r>
              <a:rPr lang="en-US" sz="3200" dirty="0"/>
              <a:t>Avoiding eye contact and trying to hide their facial features in some manner.</a:t>
            </a:r>
          </a:p>
          <a:p>
            <a:pPr marL="285750" lvl="0" indent="-285750">
              <a:buFont typeface="Arial" panose="020B0604020202020204" pitchFamily="34" charset="0"/>
              <a:buChar char="•"/>
            </a:pPr>
            <a:r>
              <a:rPr lang="en-US" sz="3200" dirty="0"/>
              <a:t>Arguing or challenging others that may be in the same area as them.</a:t>
            </a:r>
          </a:p>
          <a:p>
            <a:pPr marL="285750" lvl="0" indent="-285750">
              <a:buFont typeface="Arial" panose="020B0604020202020204" pitchFamily="34" charset="0"/>
              <a:buChar char="•"/>
            </a:pPr>
            <a:r>
              <a:rPr lang="en-US" sz="3200" dirty="0"/>
              <a:t>When these signs are observed, contact your closest law enforcement agency by the quickest means possible. (They are trained to recognize mental illness and deal with aggressive/suspicious persons.)</a:t>
            </a:r>
          </a:p>
        </p:txBody>
      </p:sp>
      <p:sp>
        <p:nvSpPr>
          <p:cNvPr id="3" name="Title 2">
            <a:extLst>
              <a:ext uri="{FF2B5EF4-FFF2-40B4-BE49-F238E27FC236}">
                <a16:creationId xmlns:a16="http://schemas.microsoft.com/office/drawing/2014/main" id="{146A6C8F-1C67-2145-8C37-13C01CD5B34C}"/>
              </a:ext>
            </a:extLst>
          </p:cNvPr>
          <p:cNvSpPr>
            <a:spLocks noGrp="1"/>
          </p:cNvSpPr>
          <p:nvPr>
            <p:ph type="title"/>
          </p:nvPr>
        </p:nvSpPr>
        <p:spPr/>
        <p:txBody>
          <a:bodyPr/>
          <a:lstStyle/>
          <a:p>
            <a:pPr algn="ctr"/>
            <a:r>
              <a:rPr lang="en-US" dirty="0"/>
              <a:t>Suspicious Behavior </a:t>
            </a:r>
            <a:br>
              <a:rPr lang="en-US" dirty="0"/>
            </a:br>
            <a:r>
              <a:rPr lang="en-US" sz="3200" dirty="0"/>
              <a:t>Continued</a:t>
            </a:r>
          </a:p>
        </p:txBody>
      </p:sp>
    </p:spTree>
    <p:extLst>
      <p:ext uri="{BB962C8B-B14F-4D97-AF65-F5344CB8AC3E}">
        <p14:creationId xmlns:p14="http://schemas.microsoft.com/office/powerpoint/2010/main" val="3210438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2">
                                            <p:txEl>
                                              <p:pRg st="3" end="3"/>
                                            </p:txEl>
                                          </p:spTgt>
                                        </p:tgtEl>
                                        <p:attrNameLst>
                                          <p:attrName>style.visibility</p:attrName>
                                        </p:attrNameLst>
                                      </p:cBhvr>
                                      <p:to>
                                        <p:strVal val="visible"/>
                                      </p:to>
                                    </p:set>
                                    <p:anim calcmode="lin" valueType="num">
                                      <p:cBhvr>
                                        <p:cTn id="14" dur="1000" fill="hold"/>
                                        <p:tgtEl>
                                          <p:spTgt spid="2">
                                            <p:txEl>
                                              <p:pRg st="3" end="3"/>
                                            </p:txEl>
                                          </p:spTgt>
                                        </p:tgtEl>
                                        <p:attrNameLst>
                                          <p:attrName>ppt_w</p:attrName>
                                        </p:attrNameLst>
                                      </p:cBhvr>
                                      <p:tavLst>
                                        <p:tav tm="0">
                                          <p:val>
                                            <p:strVal val="#ppt_w*0.70"/>
                                          </p:val>
                                        </p:tav>
                                        <p:tav tm="100000">
                                          <p:val>
                                            <p:strVal val="#ppt_w"/>
                                          </p:val>
                                        </p:tav>
                                      </p:tavLst>
                                    </p:anim>
                                    <p:anim calcmode="lin" valueType="num">
                                      <p:cBhvr>
                                        <p:cTn id="15" dur="1000" fill="hold"/>
                                        <p:tgtEl>
                                          <p:spTgt spid="2">
                                            <p:txEl>
                                              <p:pRg st="3" end="3"/>
                                            </p:txEl>
                                          </p:spTgt>
                                        </p:tgtEl>
                                        <p:attrNameLst>
                                          <p:attrName>ppt_h</p:attrName>
                                        </p:attrNameLst>
                                      </p:cBhvr>
                                      <p:tavLst>
                                        <p:tav tm="0">
                                          <p:val>
                                            <p:strVal val="#ppt_h"/>
                                          </p:val>
                                        </p:tav>
                                        <p:tav tm="100000">
                                          <p:val>
                                            <p:strVal val="#ppt_h"/>
                                          </p:val>
                                        </p:tav>
                                      </p:tavLst>
                                    </p:anim>
                                    <p:animEffect transition="in" filter="fade">
                                      <p:cBhvr>
                                        <p:cTn id="16" dur="1000"/>
                                        <p:tgtEl>
                                          <p:spTgt spid="2">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 calcmode="lin" valueType="num">
                                      <p:cBhvr>
                                        <p:cTn id="21" dur="1000" fill="hold"/>
                                        <p:tgtEl>
                                          <p:spTgt spid="2">
                                            <p:txEl>
                                              <p:pRg st="4" end="4"/>
                                            </p:txEl>
                                          </p:spTgt>
                                        </p:tgtEl>
                                        <p:attrNameLst>
                                          <p:attrName>ppt_w</p:attrName>
                                        </p:attrNameLst>
                                      </p:cBhvr>
                                      <p:tavLst>
                                        <p:tav tm="0">
                                          <p:val>
                                            <p:strVal val="#ppt_w*0.70"/>
                                          </p:val>
                                        </p:tav>
                                        <p:tav tm="100000">
                                          <p:val>
                                            <p:strVal val="#ppt_w"/>
                                          </p:val>
                                        </p:tav>
                                      </p:tavLst>
                                    </p:anim>
                                    <p:anim calcmode="lin" valueType="num">
                                      <p:cBhvr>
                                        <p:cTn id="22" dur="1000" fill="hold"/>
                                        <p:tgtEl>
                                          <p:spTgt spid="2">
                                            <p:txEl>
                                              <p:pRg st="4" end="4"/>
                                            </p:txEl>
                                          </p:spTgt>
                                        </p:tgtEl>
                                        <p:attrNameLst>
                                          <p:attrName>ppt_h</p:attrName>
                                        </p:attrNameLst>
                                      </p:cBhvr>
                                      <p:tavLst>
                                        <p:tav tm="0">
                                          <p:val>
                                            <p:strVal val="#ppt_h"/>
                                          </p:val>
                                        </p:tav>
                                        <p:tav tm="100000">
                                          <p:val>
                                            <p:strVal val="#ppt_h"/>
                                          </p:val>
                                        </p:tav>
                                      </p:tavLst>
                                    </p:anim>
                                    <p:animEffect transition="in" filter="fade">
                                      <p:cBhvr>
                                        <p:cTn id="23" dur="1000"/>
                                        <p:tgtEl>
                                          <p:spTgt spid="2">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nodeType="clickEffect">
                                  <p:stCondLst>
                                    <p:cond delay="0"/>
                                  </p:stCondLst>
                                  <p:childTnLst>
                                    <p:set>
                                      <p:cBhvr>
                                        <p:cTn id="27" dur="1" fill="hold">
                                          <p:stCondLst>
                                            <p:cond delay="0"/>
                                          </p:stCondLst>
                                        </p:cTn>
                                        <p:tgtEl>
                                          <p:spTgt spid="2">
                                            <p:txEl>
                                              <p:pRg st="5" end="5"/>
                                            </p:txEl>
                                          </p:spTgt>
                                        </p:tgtEl>
                                        <p:attrNameLst>
                                          <p:attrName>style.visibility</p:attrName>
                                        </p:attrNameLst>
                                      </p:cBhvr>
                                      <p:to>
                                        <p:strVal val="visible"/>
                                      </p:to>
                                    </p:set>
                                    <p:anim calcmode="lin" valueType="num">
                                      <p:cBhvr>
                                        <p:cTn id="28" dur="1000" fill="hold"/>
                                        <p:tgtEl>
                                          <p:spTgt spid="2">
                                            <p:txEl>
                                              <p:pRg st="5" end="5"/>
                                            </p:txEl>
                                          </p:spTgt>
                                        </p:tgtEl>
                                        <p:attrNameLst>
                                          <p:attrName>ppt_w</p:attrName>
                                        </p:attrNameLst>
                                      </p:cBhvr>
                                      <p:tavLst>
                                        <p:tav tm="0">
                                          <p:val>
                                            <p:strVal val="#ppt_w*0.70"/>
                                          </p:val>
                                        </p:tav>
                                        <p:tav tm="100000">
                                          <p:val>
                                            <p:strVal val="#ppt_w"/>
                                          </p:val>
                                        </p:tav>
                                      </p:tavLst>
                                    </p:anim>
                                    <p:anim calcmode="lin" valueType="num">
                                      <p:cBhvr>
                                        <p:cTn id="29" dur="1000" fill="hold"/>
                                        <p:tgtEl>
                                          <p:spTgt spid="2">
                                            <p:txEl>
                                              <p:pRg st="5" end="5"/>
                                            </p:txEl>
                                          </p:spTgt>
                                        </p:tgtEl>
                                        <p:attrNameLst>
                                          <p:attrName>ppt_h</p:attrName>
                                        </p:attrNameLst>
                                      </p:cBhvr>
                                      <p:tavLst>
                                        <p:tav tm="0">
                                          <p:val>
                                            <p:strVal val="#ppt_h"/>
                                          </p:val>
                                        </p:tav>
                                        <p:tav tm="100000">
                                          <p:val>
                                            <p:strVal val="#ppt_h"/>
                                          </p:val>
                                        </p:tav>
                                      </p:tavLst>
                                    </p:anim>
                                    <p:animEffect transition="in" filter="fade">
                                      <p:cBhvr>
                                        <p:cTn id="30" dur="10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accent1">
                <a:lumMod val="40000"/>
                <a:lumOff val="60000"/>
              </a:schemeClr>
            </a:gs>
            <a:gs pos="30000">
              <a:schemeClr val="accent3">
                <a:lumMod val="75000"/>
              </a:schemeClr>
            </a:gs>
            <a:gs pos="95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5A3F7FE-F1E9-034A-9C3A-0C579DFFD3D3}"/>
              </a:ext>
            </a:extLst>
          </p:cNvPr>
          <p:cNvSpPr/>
          <p:nvPr/>
        </p:nvSpPr>
        <p:spPr>
          <a:xfrm>
            <a:off x="346364" y="1582341"/>
            <a:ext cx="11845636" cy="4555093"/>
          </a:xfrm>
          <a:prstGeom prst="rect">
            <a:avLst/>
          </a:prstGeom>
        </p:spPr>
        <p:txBody>
          <a:bodyPr wrap="square">
            <a:spAutoFit/>
          </a:bodyPr>
          <a:lstStyle/>
          <a:p>
            <a:r>
              <a:rPr lang="en-US" b="1" dirty="0"/>
              <a:t> 	</a:t>
            </a:r>
          </a:p>
          <a:p>
            <a:pPr marL="457200" indent="-457200">
              <a:buFont typeface="Wingdings" pitchFamily="2" charset="2"/>
              <a:buChar char="ü"/>
            </a:pPr>
            <a:r>
              <a:rPr lang="en-US" sz="2800" b="1" dirty="0"/>
              <a:t>	</a:t>
            </a:r>
            <a:r>
              <a:rPr lang="en-US" sz="3200" dirty="0"/>
              <a:t>Get descriptions written down as soon as possible.</a:t>
            </a:r>
          </a:p>
          <a:p>
            <a:pPr marL="457200" indent="-457200">
              <a:buFont typeface="Wingdings" pitchFamily="2" charset="2"/>
              <a:buChar char="ü"/>
            </a:pPr>
            <a:r>
              <a:rPr lang="en-US" sz="3200" dirty="0"/>
              <a:t>	Is a weapon involved, if so can you describe it?</a:t>
            </a:r>
          </a:p>
          <a:p>
            <a:pPr marL="457200" indent="-457200">
              <a:buFont typeface="Wingdings" pitchFamily="2" charset="2"/>
              <a:buChar char="ü"/>
            </a:pPr>
            <a:r>
              <a:rPr lang="en-US" sz="3200" dirty="0"/>
              <a:t>	Pick a reference point for height instead of trying to 	guess. </a:t>
            </a:r>
          </a:p>
          <a:p>
            <a:pPr marL="457200" indent="-457200">
              <a:buFont typeface="Wingdings" pitchFamily="2" charset="2"/>
              <a:buChar char="ü"/>
            </a:pPr>
            <a:r>
              <a:rPr lang="en-US" sz="3200" dirty="0"/>
              <a:t>	Try and remember what is said and who said it. </a:t>
            </a:r>
          </a:p>
          <a:p>
            <a:pPr marL="457200" indent="-457200">
              <a:buFont typeface="Wingdings" pitchFamily="2" charset="2"/>
              <a:buChar char="ü"/>
            </a:pPr>
            <a:r>
              <a:rPr lang="en-US" sz="3200" dirty="0"/>
              <a:t>	Did they have an accent or speech impediment?</a:t>
            </a:r>
          </a:p>
          <a:p>
            <a:pPr marL="457200" indent="-457200">
              <a:buFont typeface="Wingdings" pitchFamily="2" charset="2"/>
              <a:buChar char="ü"/>
            </a:pPr>
            <a:r>
              <a:rPr lang="en-US" sz="3200" dirty="0"/>
              <a:t>	What is there attitude? Angry, excited, hysterical, etc.</a:t>
            </a:r>
          </a:p>
          <a:p>
            <a:pPr marL="457200" indent="-457200">
              <a:buFont typeface="Wingdings" pitchFamily="2" charset="2"/>
              <a:buChar char="ü"/>
            </a:pPr>
            <a:r>
              <a:rPr lang="en-US" sz="3200" dirty="0"/>
              <a:t>	Follow directions of responding law enforcement.</a:t>
            </a:r>
          </a:p>
          <a:p>
            <a:pPr marL="914400" marR="0">
              <a:spcBef>
                <a:spcPts val="0"/>
              </a:spcBef>
              <a:spcAft>
                <a:spcPts val="0"/>
              </a:spcAft>
            </a:pPr>
            <a:endParaRPr lang="en-US" sz="1200" dirty="0">
              <a:effectLst/>
              <a:latin typeface="Times New Roman" panose="02020603050405020304" pitchFamily="18" charset="0"/>
              <a:ea typeface="Times New Roman" panose="02020603050405020304" pitchFamily="18" charset="0"/>
            </a:endParaRPr>
          </a:p>
        </p:txBody>
      </p:sp>
      <p:sp>
        <p:nvSpPr>
          <p:cNvPr id="3" name="Title 2">
            <a:extLst>
              <a:ext uri="{FF2B5EF4-FFF2-40B4-BE49-F238E27FC236}">
                <a16:creationId xmlns:a16="http://schemas.microsoft.com/office/drawing/2014/main" id="{C8920326-9D4B-494C-8750-62323FBA73A4}"/>
              </a:ext>
            </a:extLst>
          </p:cNvPr>
          <p:cNvSpPr>
            <a:spLocks noGrp="1"/>
          </p:cNvSpPr>
          <p:nvPr>
            <p:ph type="title"/>
          </p:nvPr>
        </p:nvSpPr>
        <p:spPr>
          <a:xfrm>
            <a:off x="1462251" y="285396"/>
            <a:ext cx="9613861" cy="1080938"/>
          </a:xfrm>
        </p:spPr>
        <p:txBody>
          <a:bodyPr/>
          <a:lstStyle/>
          <a:p>
            <a:pPr algn="ctr"/>
            <a:r>
              <a:rPr lang="en-US" dirty="0"/>
              <a:t>Be A Good Witness</a:t>
            </a:r>
          </a:p>
        </p:txBody>
      </p:sp>
    </p:spTree>
    <p:extLst>
      <p:ext uri="{BB962C8B-B14F-4D97-AF65-F5344CB8AC3E}">
        <p14:creationId xmlns:p14="http://schemas.microsoft.com/office/powerpoint/2010/main" val="839517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grpId="1"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
                                        <p:tgtEl>
                                          <p:spTgt spid="3"/>
                                        </p:tgtEl>
                                      </p:cBhvr>
                                    </p:animEffect>
                                    <p:anim calcmode="lin" valueType="num">
                                      <p:cBhvr>
                                        <p:cTn id="8" dur="400" fill="hold"/>
                                        <p:tgtEl>
                                          <p:spTgt spid="3"/>
                                        </p:tgtEl>
                                        <p:attrNameLst>
                                          <p:attrName>ppt_x</p:attrName>
                                        </p:attrNameLst>
                                      </p:cBhvr>
                                      <p:tavLst>
                                        <p:tav tm="0">
                                          <p:val>
                                            <p:strVal val="#ppt_x"/>
                                          </p:val>
                                        </p:tav>
                                        <p:tav tm="100000">
                                          <p:val>
                                            <p:strVal val="#ppt_x"/>
                                          </p:val>
                                        </p:tav>
                                      </p:tavLst>
                                    </p:anim>
                                    <p:anim calcmode="lin" valueType="num">
                                      <p:cBhvr>
                                        <p:cTn id="9" dur="400" fill="hold"/>
                                        <p:tgtEl>
                                          <p:spTgt spid="3"/>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3"/>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3"/>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
                                            <p:txEl>
                                              <p:pRg st="1" end="1"/>
                                            </p:txEl>
                                          </p:spTgt>
                                        </p:tgtEl>
                                        <p:attrNameLst>
                                          <p:attrName>style.visibility</p:attrName>
                                        </p:attrNameLst>
                                      </p:cBhvr>
                                      <p:to>
                                        <p:strVal val="visible"/>
                                      </p:to>
                                    </p:set>
                                    <p:animEffect transition="in" filter="fade">
                                      <p:cBhvr>
                                        <p:cTn id="16" dur="500"/>
                                        <p:tgtEl>
                                          <p:spTgt spid="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500"/>
                                        <p:tgtEl>
                                          <p:spTgt spid="2">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
                                            <p:txEl>
                                              <p:pRg st="3" end="3"/>
                                            </p:txEl>
                                          </p:spTgt>
                                        </p:tgtEl>
                                        <p:attrNameLst>
                                          <p:attrName>style.visibility</p:attrName>
                                        </p:attrNameLst>
                                      </p:cBhvr>
                                      <p:to>
                                        <p:strVal val="visible"/>
                                      </p:to>
                                    </p:set>
                                    <p:animEffect transition="in" filter="fade">
                                      <p:cBhvr>
                                        <p:cTn id="26" dur="500"/>
                                        <p:tgtEl>
                                          <p:spTgt spid="2">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Effect transition="in" filter="fade">
                                      <p:cBhvr>
                                        <p:cTn id="31" dur="500"/>
                                        <p:tgtEl>
                                          <p:spTgt spid="2">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
                                            <p:txEl>
                                              <p:pRg st="5" end="5"/>
                                            </p:txEl>
                                          </p:spTgt>
                                        </p:tgtEl>
                                        <p:attrNameLst>
                                          <p:attrName>style.visibility</p:attrName>
                                        </p:attrNameLst>
                                      </p:cBhvr>
                                      <p:to>
                                        <p:strVal val="visible"/>
                                      </p:to>
                                    </p:set>
                                    <p:animEffect transition="in" filter="fade">
                                      <p:cBhvr>
                                        <p:cTn id="36" dur="500"/>
                                        <p:tgtEl>
                                          <p:spTgt spid="2">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2">
                                            <p:txEl>
                                              <p:pRg st="6" end="6"/>
                                            </p:txEl>
                                          </p:spTgt>
                                        </p:tgtEl>
                                        <p:attrNameLst>
                                          <p:attrName>style.visibility</p:attrName>
                                        </p:attrNameLst>
                                      </p:cBhvr>
                                      <p:to>
                                        <p:strVal val="visible"/>
                                      </p:to>
                                    </p:set>
                                    <p:animEffect transition="in" filter="fade">
                                      <p:cBhvr>
                                        <p:cTn id="41" dur="500"/>
                                        <p:tgtEl>
                                          <p:spTgt spid="2">
                                            <p:txEl>
                                              <p:pRg st="6" end="6"/>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2">
                                            <p:txEl>
                                              <p:pRg st="7" end="7"/>
                                            </p:txEl>
                                          </p:spTgt>
                                        </p:tgtEl>
                                        <p:attrNameLst>
                                          <p:attrName>style.visibility</p:attrName>
                                        </p:attrNameLst>
                                      </p:cBhvr>
                                      <p:to>
                                        <p:strVal val="visible"/>
                                      </p:to>
                                    </p:set>
                                    <p:animEffect transition="in" filter="fade">
                                      <p:cBhvr>
                                        <p:cTn id="46"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92000"/>
            <a:lum/>
          </a:blip>
          <a:srcRect/>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97300-6D28-DB4E-A891-B785E3252CEA}"/>
              </a:ext>
            </a:extLst>
          </p:cNvPr>
          <p:cNvSpPr>
            <a:spLocks noGrp="1"/>
          </p:cNvSpPr>
          <p:nvPr>
            <p:ph type="title"/>
          </p:nvPr>
        </p:nvSpPr>
        <p:spPr/>
        <p:txBody>
          <a:bodyPr>
            <a:normAutofit/>
          </a:bodyPr>
          <a:lstStyle/>
          <a:p>
            <a:pPr algn="ctr"/>
            <a:r>
              <a:rPr lang="en-US" sz="4800" b="1" dirty="0">
                <a:solidFill>
                  <a:schemeClr val="bg1"/>
                </a:solidFill>
              </a:rPr>
              <a:t>In Summary</a:t>
            </a:r>
          </a:p>
        </p:txBody>
      </p:sp>
      <p:sp>
        <p:nvSpPr>
          <p:cNvPr id="4" name="TextBox 3">
            <a:extLst>
              <a:ext uri="{FF2B5EF4-FFF2-40B4-BE49-F238E27FC236}">
                <a16:creationId xmlns:a16="http://schemas.microsoft.com/office/drawing/2014/main" id="{57E84179-DAA6-7A4C-B391-D868484BC7F0}"/>
              </a:ext>
            </a:extLst>
          </p:cNvPr>
          <p:cNvSpPr txBox="1"/>
          <p:nvPr/>
        </p:nvSpPr>
        <p:spPr>
          <a:xfrm>
            <a:off x="706582" y="1690688"/>
            <a:ext cx="10647218" cy="5539978"/>
          </a:xfrm>
          <a:prstGeom prst="rect">
            <a:avLst/>
          </a:prstGeom>
          <a:noFill/>
        </p:spPr>
        <p:txBody>
          <a:bodyPr wrap="square" rtlCol="0">
            <a:spAutoFit/>
          </a:bodyPr>
          <a:lstStyle/>
          <a:p>
            <a:pPr marL="285750" indent="-285750">
              <a:lnSpc>
                <a:spcPct val="200000"/>
              </a:lnSpc>
              <a:buFont typeface="Arial" panose="020B0604020202020204" pitchFamily="34" charset="0"/>
              <a:buChar char="•"/>
            </a:pPr>
            <a:r>
              <a:rPr lang="en-US" sz="2800" b="1" dirty="0">
                <a:solidFill>
                  <a:schemeClr val="bg1"/>
                </a:solidFill>
              </a:rPr>
              <a:t>You are responsible for your own safety</a:t>
            </a:r>
          </a:p>
          <a:p>
            <a:pPr marL="285750" indent="-285750">
              <a:lnSpc>
                <a:spcPct val="200000"/>
              </a:lnSpc>
              <a:buFont typeface="Arial" panose="020B0604020202020204" pitchFamily="34" charset="0"/>
              <a:buChar char="•"/>
            </a:pPr>
            <a:r>
              <a:rPr lang="en-US" sz="2800" b="1" dirty="0">
                <a:solidFill>
                  <a:schemeClr val="bg1"/>
                </a:solidFill>
              </a:rPr>
              <a:t>Communication is the key</a:t>
            </a:r>
          </a:p>
          <a:p>
            <a:pPr marL="285750" indent="-285750">
              <a:lnSpc>
                <a:spcPct val="200000"/>
              </a:lnSpc>
              <a:buFont typeface="Arial" panose="020B0604020202020204" pitchFamily="34" charset="0"/>
              <a:buChar char="•"/>
            </a:pPr>
            <a:r>
              <a:rPr lang="en-US" sz="2800" b="1" dirty="0">
                <a:solidFill>
                  <a:schemeClr val="bg1"/>
                </a:solidFill>
              </a:rPr>
              <a:t>Trust your Instincts</a:t>
            </a:r>
          </a:p>
          <a:p>
            <a:pPr marL="285750" indent="-285750">
              <a:lnSpc>
                <a:spcPct val="200000"/>
              </a:lnSpc>
              <a:buFont typeface="Arial" panose="020B0604020202020204" pitchFamily="34" charset="0"/>
              <a:buChar char="•"/>
            </a:pPr>
            <a:r>
              <a:rPr lang="en-US" sz="2800" b="1" dirty="0">
                <a:solidFill>
                  <a:schemeClr val="bg1"/>
                </a:solidFill>
              </a:rPr>
              <a:t>If it doesn’t feel safe, it probably isn’t</a:t>
            </a:r>
          </a:p>
          <a:p>
            <a:pPr marL="285750" indent="-285750">
              <a:lnSpc>
                <a:spcPct val="200000"/>
              </a:lnSpc>
              <a:buFont typeface="Arial" panose="020B0604020202020204" pitchFamily="34" charset="0"/>
              <a:buChar char="•"/>
            </a:pPr>
            <a:r>
              <a:rPr lang="en-US" sz="2800" b="1" dirty="0">
                <a:solidFill>
                  <a:schemeClr val="bg1"/>
                </a:solidFill>
              </a:rPr>
              <a:t>Always have a plan “B”</a:t>
            </a:r>
          </a:p>
          <a:p>
            <a:pPr marL="285750" indent="-285750">
              <a:lnSpc>
                <a:spcPct val="200000"/>
              </a:lnSpc>
              <a:buFont typeface="Arial" panose="020B0604020202020204" pitchFamily="34" charset="0"/>
              <a:buChar char="•"/>
            </a:pPr>
            <a:r>
              <a:rPr lang="en-US" sz="2800" b="1" dirty="0">
                <a:solidFill>
                  <a:schemeClr val="bg1"/>
                </a:solidFill>
              </a:rPr>
              <a:t>Let someone know when you don’t feel safe.</a:t>
            </a:r>
          </a:p>
          <a:p>
            <a:endParaRPr lang="en-US" dirty="0"/>
          </a:p>
        </p:txBody>
      </p:sp>
    </p:spTree>
    <p:extLst>
      <p:ext uri="{BB962C8B-B14F-4D97-AF65-F5344CB8AC3E}">
        <p14:creationId xmlns:p14="http://schemas.microsoft.com/office/powerpoint/2010/main" val="1656294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 calcmode="lin" valueType="num">
                                      <p:cBhvr>
                                        <p:cTn id="14"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4">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 calcmode="lin" valueType="num">
                                      <p:cBhvr>
                                        <p:cTn id="21"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4">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 calcmode="lin" valueType="num">
                                      <p:cBhvr>
                                        <p:cTn id="28"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4">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xEl>
                                              <p:pRg st="3" end="3"/>
                                            </p:txEl>
                                          </p:spTgt>
                                        </p:tgtEl>
                                        <p:attrNameLst>
                                          <p:attrName>style.visibility</p:attrName>
                                        </p:attrNameLst>
                                      </p:cBhvr>
                                      <p:to>
                                        <p:strVal val="visible"/>
                                      </p:to>
                                    </p:set>
                                    <p:anim calcmode="lin" valueType="num">
                                      <p:cBhvr>
                                        <p:cTn id="35"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37" dur="500"/>
                                        <p:tgtEl>
                                          <p:spTgt spid="4">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4">
                                            <p:txEl>
                                              <p:pRg st="4" end="4"/>
                                            </p:txEl>
                                          </p:spTgt>
                                        </p:tgtEl>
                                        <p:attrNameLst>
                                          <p:attrName>style.visibility</p:attrName>
                                        </p:attrNameLst>
                                      </p:cBhvr>
                                      <p:to>
                                        <p:strVal val="visible"/>
                                      </p:to>
                                    </p:set>
                                    <p:anim calcmode="lin" valueType="num">
                                      <p:cBhvr>
                                        <p:cTn id="42"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43"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44" dur="500"/>
                                        <p:tgtEl>
                                          <p:spTgt spid="4">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4">
                                            <p:txEl>
                                              <p:pRg st="5" end="5"/>
                                            </p:txEl>
                                          </p:spTgt>
                                        </p:tgtEl>
                                        <p:attrNameLst>
                                          <p:attrName>style.visibility</p:attrName>
                                        </p:attrNameLst>
                                      </p:cBhvr>
                                      <p:to>
                                        <p:strVal val="visible"/>
                                      </p:to>
                                    </p:set>
                                    <p:anim calcmode="lin" valueType="num">
                                      <p:cBhvr>
                                        <p:cTn id="49"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50"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51"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C159834-B45D-8549-A984-B750063C75E2}"/>
              </a:ext>
            </a:extLst>
          </p:cNvPr>
          <p:cNvPicPr>
            <a:picLocks noChangeAspect="1"/>
          </p:cNvPicPr>
          <p:nvPr/>
        </p:nvPicPr>
        <p:blipFill>
          <a:blip r:embed="rId2">
            <a:alphaModFix amt="24000"/>
          </a:blip>
          <a:stretch>
            <a:fillRect/>
          </a:stretch>
        </p:blipFill>
        <p:spPr>
          <a:xfrm>
            <a:off x="0" y="37891"/>
            <a:ext cx="12192000" cy="6820109"/>
          </a:xfrm>
          <a:prstGeom prst="rect">
            <a:avLst/>
          </a:prstGeom>
        </p:spPr>
      </p:pic>
      <p:sp>
        <p:nvSpPr>
          <p:cNvPr id="2" name="Title 1">
            <a:extLst>
              <a:ext uri="{FF2B5EF4-FFF2-40B4-BE49-F238E27FC236}">
                <a16:creationId xmlns:a16="http://schemas.microsoft.com/office/drawing/2014/main" id="{37107C22-E640-E646-A117-9CB36996EFB8}"/>
              </a:ext>
            </a:extLst>
          </p:cNvPr>
          <p:cNvSpPr>
            <a:spLocks noGrp="1"/>
          </p:cNvSpPr>
          <p:nvPr>
            <p:ph type="title"/>
          </p:nvPr>
        </p:nvSpPr>
        <p:spPr/>
        <p:txBody>
          <a:bodyPr/>
          <a:lstStyle/>
          <a:p>
            <a:pPr algn="ctr"/>
            <a:r>
              <a:rPr lang="en-US" b="1" dirty="0">
                <a:solidFill>
                  <a:schemeClr val="bg1"/>
                </a:solidFill>
              </a:rPr>
              <a:t>Comments – Questions - Concerns</a:t>
            </a:r>
          </a:p>
        </p:txBody>
      </p:sp>
      <p:sp>
        <p:nvSpPr>
          <p:cNvPr id="3" name="Content Placeholder 2">
            <a:extLst>
              <a:ext uri="{FF2B5EF4-FFF2-40B4-BE49-F238E27FC236}">
                <a16:creationId xmlns:a16="http://schemas.microsoft.com/office/drawing/2014/main" id="{FB383867-D4CE-7649-B839-231919047606}"/>
              </a:ext>
            </a:extLst>
          </p:cNvPr>
          <p:cNvSpPr>
            <a:spLocks noGrp="1"/>
          </p:cNvSpPr>
          <p:nvPr>
            <p:ph idx="1"/>
          </p:nvPr>
        </p:nvSpPr>
        <p:spPr/>
        <p:txBody>
          <a:bodyPr>
            <a:normAutofit/>
          </a:bodyPr>
          <a:lstStyle/>
          <a:p>
            <a:pPr marL="0" indent="0" algn="ctr">
              <a:buNone/>
            </a:pPr>
            <a:endParaRPr lang="en-US" sz="3600" dirty="0"/>
          </a:p>
          <a:p>
            <a:pPr marL="0" indent="0" algn="ctr">
              <a:buNone/>
            </a:pPr>
            <a:endParaRPr lang="en-US" sz="3600" dirty="0"/>
          </a:p>
          <a:p>
            <a:pPr marL="0" indent="0" algn="ctr">
              <a:buNone/>
            </a:pPr>
            <a:r>
              <a:rPr lang="en-US" sz="3600" b="1" dirty="0">
                <a:solidFill>
                  <a:schemeClr val="bg1"/>
                </a:solidFill>
              </a:rPr>
              <a:t>Michael Coty, Director of Judicial Marshals</a:t>
            </a:r>
          </a:p>
          <a:p>
            <a:pPr marL="0" indent="0" algn="ctr">
              <a:buNone/>
            </a:pPr>
            <a:r>
              <a:rPr lang="en-US" sz="3600" b="1" dirty="0">
                <a:solidFill>
                  <a:schemeClr val="bg1"/>
                </a:solidFill>
              </a:rPr>
              <a:t>(207) 557-4088</a:t>
            </a:r>
          </a:p>
          <a:p>
            <a:pPr marL="0" indent="0" algn="ctr">
              <a:buNone/>
            </a:pPr>
            <a:r>
              <a:rPr lang="en-US" sz="3600" b="1" dirty="0">
                <a:solidFill>
                  <a:schemeClr val="bg1"/>
                </a:solidFill>
                <a:hlinkClick r:id="rId3">
                  <a:extLst>
                    <a:ext uri="{A12FA001-AC4F-418D-AE19-62706E023703}">
                      <ahyp:hlinkClr xmlns:ahyp="http://schemas.microsoft.com/office/drawing/2018/hyperlinkcolor" val="tx"/>
                    </a:ext>
                  </a:extLst>
                </a:hlinkClick>
              </a:rPr>
              <a:t>mike.coty@courts.maine.gov</a:t>
            </a:r>
            <a:r>
              <a:rPr lang="en-US" sz="3600" b="1" dirty="0">
                <a:solidFill>
                  <a:schemeClr val="bg1"/>
                </a:solidFill>
              </a:rPr>
              <a:t> </a:t>
            </a:r>
          </a:p>
        </p:txBody>
      </p:sp>
    </p:spTree>
    <p:extLst>
      <p:ext uri="{BB962C8B-B14F-4D97-AF65-F5344CB8AC3E}">
        <p14:creationId xmlns:p14="http://schemas.microsoft.com/office/powerpoint/2010/main" val="10773861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6315A-10F0-A045-88DD-837FBBDC91D9}"/>
              </a:ext>
            </a:extLst>
          </p:cNvPr>
          <p:cNvSpPr>
            <a:spLocks noGrp="1"/>
          </p:cNvSpPr>
          <p:nvPr>
            <p:ph type="title"/>
          </p:nvPr>
        </p:nvSpPr>
        <p:spPr/>
        <p:txBody>
          <a:bodyPr>
            <a:normAutofit/>
          </a:bodyPr>
          <a:lstStyle/>
          <a:p>
            <a:pPr algn="ctr"/>
            <a:r>
              <a:rPr lang="en-US" sz="5400" b="1" dirty="0"/>
              <a:t>Introduction </a:t>
            </a:r>
            <a:r>
              <a:rPr lang="en-US" sz="3600" b="1" dirty="0"/>
              <a:t>(Who Is this Guy?)</a:t>
            </a:r>
          </a:p>
        </p:txBody>
      </p:sp>
      <p:sp>
        <p:nvSpPr>
          <p:cNvPr id="3" name="Content Placeholder 2">
            <a:extLst>
              <a:ext uri="{FF2B5EF4-FFF2-40B4-BE49-F238E27FC236}">
                <a16:creationId xmlns:a16="http://schemas.microsoft.com/office/drawing/2014/main" id="{3EDDB297-130E-7C46-86D3-BF62CD86B81C}"/>
              </a:ext>
            </a:extLst>
          </p:cNvPr>
          <p:cNvSpPr>
            <a:spLocks noGrp="1"/>
          </p:cNvSpPr>
          <p:nvPr>
            <p:ph idx="1"/>
          </p:nvPr>
        </p:nvSpPr>
        <p:spPr/>
        <p:txBody>
          <a:bodyPr>
            <a:normAutofit lnSpcReduction="10000"/>
          </a:bodyPr>
          <a:lstStyle/>
          <a:p>
            <a:r>
              <a:rPr lang="en-US" b="1" dirty="0">
                <a:solidFill>
                  <a:schemeClr val="bg1"/>
                </a:solidFill>
              </a:rPr>
              <a:t>Career Law Enforcement Executive</a:t>
            </a:r>
          </a:p>
          <a:p>
            <a:r>
              <a:rPr lang="en-US" b="1" dirty="0">
                <a:solidFill>
                  <a:schemeClr val="bg1"/>
                </a:solidFill>
              </a:rPr>
              <a:t>Military Police</a:t>
            </a:r>
          </a:p>
          <a:p>
            <a:r>
              <a:rPr lang="en-US" b="1" dirty="0">
                <a:solidFill>
                  <a:schemeClr val="bg1"/>
                </a:solidFill>
              </a:rPr>
              <a:t>6 Years Patrol</a:t>
            </a:r>
          </a:p>
          <a:p>
            <a:r>
              <a:rPr lang="en-US" b="1" dirty="0">
                <a:solidFill>
                  <a:schemeClr val="bg1"/>
                </a:solidFill>
              </a:rPr>
              <a:t>15 Years as a Police Chief</a:t>
            </a:r>
          </a:p>
          <a:p>
            <a:r>
              <a:rPr lang="en-US" b="1" dirty="0">
                <a:solidFill>
                  <a:schemeClr val="bg1"/>
                </a:solidFill>
              </a:rPr>
              <a:t>4 Years as Public Safety Director</a:t>
            </a:r>
          </a:p>
          <a:p>
            <a:r>
              <a:rPr lang="en-US" b="1" dirty="0">
                <a:solidFill>
                  <a:schemeClr val="bg1"/>
                </a:solidFill>
              </a:rPr>
              <a:t>17 Years as Director of Judicial Marshals</a:t>
            </a:r>
          </a:p>
          <a:p>
            <a:r>
              <a:rPr lang="en-US" b="1" dirty="0">
                <a:solidFill>
                  <a:schemeClr val="bg1"/>
                </a:solidFill>
              </a:rPr>
              <a:t>Past President of the Maine Chiefs of Police Association</a:t>
            </a:r>
          </a:p>
          <a:p>
            <a:r>
              <a:rPr lang="en-US" b="1" dirty="0">
                <a:solidFill>
                  <a:schemeClr val="bg1"/>
                </a:solidFill>
              </a:rPr>
              <a:t>Life member of the International Police Chiefs Association</a:t>
            </a:r>
          </a:p>
          <a:p>
            <a:endParaRPr lang="en-US" dirty="0"/>
          </a:p>
        </p:txBody>
      </p:sp>
    </p:spTree>
    <p:extLst>
      <p:ext uri="{BB962C8B-B14F-4D97-AF65-F5344CB8AC3E}">
        <p14:creationId xmlns:p14="http://schemas.microsoft.com/office/powerpoint/2010/main" val="1855804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dissolv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accent2">
            <a:lumMod val="75000"/>
            <a:alpha val="73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417F0-1FED-634B-A661-56DF71E00892}"/>
              </a:ext>
            </a:extLst>
          </p:cNvPr>
          <p:cNvSpPr>
            <a:spLocks noGrp="1"/>
          </p:cNvSpPr>
          <p:nvPr>
            <p:ph type="title"/>
          </p:nvPr>
        </p:nvSpPr>
        <p:spPr/>
        <p:txBody>
          <a:bodyPr/>
          <a:lstStyle/>
          <a:p>
            <a:pPr algn="ctr"/>
            <a:r>
              <a:rPr lang="en-US" dirty="0">
                <a:solidFill>
                  <a:schemeClr val="bg1"/>
                </a:solidFill>
              </a:rPr>
              <a:t>Why are We Here? (</a:t>
            </a:r>
            <a:r>
              <a:rPr lang="en-US" sz="3200" dirty="0">
                <a:solidFill>
                  <a:schemeClr val="bg1"/>
                </a:solidFill>
              </a:rPr>
              <a:t>To help keep you safe.)</a:t>
            </a:r>
          </a:p>
        </p:txBody>
      </p:sp>
      <p:sp>
        <p:nvSpPr>
          <p:cNvPr id="3" name="Content Placeholder 2">
            <a:extLst>
              <a:ext uri="{FF2B5EF4-FFF2-40B4-BE49-F238E27FC236}">
                <a16:creationId xmlns:a16="http://schemas.microsoft.com/office/drawing/2014/main" id="{57702E51-1C8F-9A4A-A032-EE0AF02650DB}"/>
              </a:ext>
            </a:extLst>
          </p:cNvPr>
          <p:cNvSpPr>
            <a:spLocks noGrp="1"/>
          </p:cNvSpPr>
          <p:nvPr>
            <p:ph idx="1"/>
          </p:nvPr>
        </p:nvSpPr>
        <p:spPr/>
        <p:txBody>
          <a:bodyPr anchor="t">
            <a:normAutofit fontScale="85000" lnSpcReduction="20000"/>
          </a:bodyPr>
          <a:lstStyle/>
          <a:p>
            <a:pPr algn="just"/>
            <a:r>
              <a:rPr lang="en-US" b="1" dirty="0">
                <a:solidFill>
                  <a:schemeClr val="bg1"/>
                </a:solidFill>
              </a:rPr>
              <a:t>The first person to realize you are in danger.</a:t>
            </a:r>
          </a:p>
          <a:p>
            <a:pPr algn="just"/>
            <a:endParaRPr lang="en-US" b="1" dirty="0">
              <a:solidFill>
                <a:schemeClr val="bg1"/>
              </a:solidFill>
            </a:endParaRPr>
          </a:p>
          <a:p>
            <a:pPr algn="just"/>
            <a:r>
              <a:rPr lang="en-US" b="1" dirty="0">
                <a:solidFill>
                  <a:schemeClr val="bg1"/>
                </a:solidFill>
              </a:rPr>
              <a:t>The first person that can react to your safety.</a:t>
            </a:r>
          </a:p>
          <a:p>
            <a:pPr marL="0" indent="0" algn="just">
              <a:buNone/>
            </a:pPr>
            <a:endParaRPr lang="en-US" b="1" dirty="0">
              <a:solidFill>
                <a:schemeClr val="bg1"/>
              </a:solidFill>
            </a:endParaRPr>
          </a:p>
          <a:p>
            <a:pPr algn="just"/>
            <a:r>
              <a:rPr lang="en-US" b="1" dirty="0">
                <a:solidFill>
                  <a:schemeClr val="bg1"/>
                </a:solidFill>
              </a:rPr>
              <a:t>You are the first person responsible for keeping yourself safe.</a:t>
            </a:r>
          </a:p>
          <a:p>
            <a:pPr algn="just"/>
            <a:endParaRPr lang="en-US" b="1" dirty="0">
              <a:solidFill>
                <a:schemeClr val="bg1"/>
              </a:solidFill>
            </a:endParaRPr>
          </a:p>
          <a:p>
            <a:pPr algn="just"/>
            <a:r>
              <a:rPr lang="en-US" b="1" dirty="0">
                <a:solidFill>
                  <a:schemeClr val="bg1"/>
                </a:solidFill>
              </a:rPr>
              <a:t>Trust your instincts – tingly feeling – hair on the back of your neck. (</a:t>
            </a:r>
            <a:r>
              <a:rPr lang="en-US" b="1" i="1" u="sng" dirty="0">
                <a:solidFill>
                  <a:schemeClr val="bg1"/>
                </a:solidFill>
              </a:rPr>
              <a:t>“The Gift of Fear</a:t>
            </a:r>
            <a:r>
              <a:rPr lang="en-US" b="1" dirty="0">
                <a:solidFill>
                  <a:schemeClr val="bg1"/>
                </a:solidFill>
              </a:rPr>
              <a:t>” – Gavin De Becker)</a:t>
            </a:r>
          </a:p>
          <a:p>
            <a:pPr algn="just"/>
            <a:endParaRPr lang="en-US" b="1" dirty="0">
              <a:solidFill>
                <a:schemeClr val="bg1"/>
              </a:solidFill>
            </a:endParaRPr>
          </a:p>
          <a:p>
            <a:pPr algn="just"/>
            <a:r>
              <a:rPr lang="en-US" b="1" dirty="0">
                <a:solidFill>
                  <a:schemeClr val="bg1"/>
                </a:solidFill>
              </a:rPr>
              <a:t>Trust your intuition – Perceptions we form at an early age may not always prove accurate. </a:t>
            </a:r>
          </a:p>
          <a:p>
            <a:pPr algn="just"/>
            <a:endParaRPr lang="en-US" dirty="0"/>
          </a:p>
          <a:p>
            <a:pPr marL="0" indent="0">
              <a:buNone/>
            </a:pPr>
            <a:endParaRPr lang="en-US" dirty="0"/>
          </a:p>
        </p:txBody>
      </p:sp>
    </p:spTree>
    <p:extLst>
      <p:ext uri="{BB962C8B-B14F-4D97-AF65-F5344CB8AC3E}">
        <p14:creationId xmlns:p14="http://schemas.microsoft.com/office/powerpoint/2010/main" val="3973107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edg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edg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edge">
                                      <p:cBhvr>
                                        <p:cTn id="22" dur="2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wedge">
                                      <p:cBhvr>
                                        <p:cTn id="27" dur="20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0" presetClass="entr" presetSubtype="0" fill="hold"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wedge">
                                      <p:cBhvr>
                                        <p:cTn id="32"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bg2">
                <a:tint val="96000"/>
                <a:shade val="100000"/>
                <a:hueMod val="270000"/>
                <a:satMod val="200000"/>
                <a:lumMod val="66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Communication </a:t>
            </a:r>
          </a:p>
        </p:txBody>
      </p:sp>
      <p:sp>
        <p:nvSpPr>
          <p:cNvPr id="3" name="Content Placeholder 2"/>
          <p:cNvSpPr>
            <a:spLocks noGrp="1"/>
          </p:cNvSpPr>
          <p:nvPr>
            <p:ph idx="1"/>
          </p:nvPr>
        </p:nvSpPr>
        <p:spPr/>
        <p:txBody>
          <a:bodyPr/>
          <a:lstStyle/>
          <a:p>
            <a:r>
              <a:rPr lang="en-US" b="1" dirty="0"/>
              <a:t>Communication is always key to keeping yourself safe.</a:t>
            </a:r>
          </a:p>
          <a:p>
            <a:endParaRPr lang="en-US" b="1" dirty="0"/>
          </a:p>
          <a:p>
            <a:r>
              <a:rPr lang="en-US" b="1" dirty="0"/>
              <a:t>Confidentiality is important, but so is being safe </a:t>
            </a:r>
          </a:p>
          <a:p>
            <a:endParaRPr lang="en-US" b="1" dirty="0"/>
          </a:p>
          <a:p>
            <a:r>
              <a:rPr lang="en-US" b="1" dirty="0"/>
              <a:t>If you are ever in fear, tell someone immediately. </a:t>
            </a:r>
          </a:p>
          <a:p>
            <a:endParaRPr lang="en-US" b="1" dirty="0"/>
          </a:p>
          <a:p>
            <a:r>
              <a:rPr lang="en-US" b="1" dirty="0"/>
              <a:t>If you see something – say something. </a:t>
            </a:r>
          </a:p>
          <a:p>
            <a:endParaRPr lang="en-US" dirty="0"/>
          </a:p>
          <a:p>
            <a:endParaRPr lang="en-US" dirty="0"/>
          </a:p>
          <a:p>
            <a:endParaRPr lang="en-US" dirty="0"/>
          </a:p>
        </p:txBody>
      </p:sp>
    </p:spTree>
    <p:extLst>
      <p:ext uri="{BB962C8B-B14F-4D97-AF65-F5344CB8AC3E}">
        <p14:creationId xmlns:p14="http://schemas.microsoft.com/office/powerpoint/2010/main" val="3966121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accent4">
            <a:lumMod val="75000"/>
            <a:alpha val="53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bg1"/>
                </a:solidFill>
              </a:rPr>
              <a:t>When Working Away From the Office</a:t>
            </a:r>
          </a:p>
        </p:txBody>
      </p:sp>
      <p:sp>
        <p:nvSpPr>
          <p:cNvPr id="3" name="Content Placeholder 2"/>
          <p:cNvSpPr>
            <a:spLocks noGrp="1"/>
          </p:cNvSpPr>
          <p:nvPr>
            <p:ph idx="1"/>
          </p:nvPr>
        </p:nvSpPr>
        <p:spPr/>
        <p:txBody>
          <a:bodyPr>
            <a:normAutofit/>
          </a:bodyPr>
          <a:lstStyle/>
          <a:p>
            <a:endParaRPr lang="en-US" dirty="0"/>
          </a:p>
          <a:p>
            <a:r>
              <a:rPr lang="en-US" dirty="0">
                <a:solidFill>
                  <a:schemeClr val="bg1"/>
                </a:solidFill>
              </a:rPr>
              <a:t>Be prepared for the unexpected. Always have a plan “B”.</a:t>
            </a:r>
          </a:p>
          <a:p>
            <a:r>
              <a:rPr lang="en-US" dirty="0">
                <a:solidFill>
                  <a:schemeClr val="bg1"/>
                </a:solidFill>
              </a:rPr>
              <a:t>Be aware of your surroundings. (Is the same vehicle following you to or from work frequently? Do you recognize clients or family members in places you frequent going to or from work, Grocery store etc.?)</a:t>
            </a:r>
          </a:p>
          <a:p>
            <a:r>
              <a:rPr lang="en-US" dirty="0">
                <a:solidFill>
                  <a:schemeClr val="bg1"/>
                </a:solidFill>
              </a:rPr>
              <a:t>Don’t assume a chance encounter is always a coincidence.  </a:t>
            </a:r>
          </a:p>
          <a:p>
            <a:r>
              <a:rPr lang="en-US" dirty="0">
                <a:solidFill>
                  <a:schemeClr val="bg1"/>
                </a:solidFill>
              </a:rPr>
              <a:t>Make sure someone else knows the routes you are traveling and times to expect you at, or back from, your destination.</a:t>
            </a:r>
          </a:p>
          <a:p>
            <a:endParaRPr lang="en-US" dirty="0"/>
          </a:p>
        </p:txBody>
      </p:sp>
    </p:spTree>
    <p:extLst>
      <p:ext uri="{BB962C8B-B14F-4D97-AF65-F5344CB8AC3E}">
        <p14:creationId xmlns:p14="http://schemas.microsoft.com/office/powerpoint/2010/main" val="2432844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p:cTn id="28"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29"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bg2">
                <a:tint val="96000"/>
                <a:shade val="100000"/>
                <a:hueMod val="270000"/>
                <a:satMod val="200000"/>
                <a:lumMod val="0"/>
              </a:schemeClr>
            </a:gs>
            <a:gs pos="77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When Working Away From the Office </a:t>
            </a:r>
            <a:r>
              <a:rPr lang="en-US" sz="3200" dirty="0"/>
              <a:t>(Continued)</a:t>
            </a:r>
          </a:p>
        </p:txBody>
      </p:sp>
      <p:sp>
        <p:nvSpPr>
          <p:cNvPr id="3" name="Content Placeholder 2"/>
          <p:cNvSpPr>
            <a:spLocks noGrp="1"/>
          </p:cNvSpPr>
          <p:nvPr>
            <p:ph idx="1"/>
          </p:nvPr>
        </p:nvSpPr>
        <p:spPr/>
        <p:txBody>
          <a:bodyPr>
            <a:normAutofit lnSpcReduction="10000"/>
          </a:bodyPr>
          <a:lstStyle/>
          <a:p>
            <a:r>
              <a:rPr lang="en-US" dirty="0"/>
              <a:t>Make sure you have a phone and numbers you can call if you need help. A phone in your hand is easier to use than a phone in a purse or pocket. Don’t leave it on a table or counter where it can be grabbed. Use your I.C.E. feature on your phone.</a:t>
            </a:r>
          </a:p>
          <a:p>
            <a:r>
              <a:rPr lang="en-US" dirty="0"/>
              <a:t>Always report concerns to someone else that can help. </a:t>
            </a:r>
          </a:p>
          <a:p>
            <a:r>
              <a:rPr lang="en-US" dirty="0"/>
              <a:t>If something doesn’t feel right, trust your instincts and tell someone, get away or call for help.</a:t>
            </a:r>
          </a:p>
          <a:p>
            <a:r>
              <a:rPr lang="en-US" dirty="0"/>
              <a:t>Remember You are the first person responsible for your safety. If something doesn’t feel right, it probably isn’t. Get away, call for help, and keep yourself safe.</a:t>
            </a:r>
          </a:p>
          <a:p>
            <a:endParaRPr lang="en-US" dirty="0"/>
          </a:p>
        </p:txBody>
      </p:sp>
    </p:spTree>
    <p:extLst>
      <p:ext uri="{BB962C8B-B14F-4D97-AF65-F5344CB8AC3E}">
        <p14:creationId xmlns:p14="http://schemas.microsoft.com/office/powerpoint/2010/main" val="3193038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692A03-B04E-B447-AF46-1E7F00C76E0C}"/>
              </a:ext>
            </a:extLst>
          </p:cNvPr>
          <p:cNvSpPr>
            <a:spLocks noGrp="1"/>
          </p:cNvSpPr>
          <p:nvPr>
            <p:ph type="title"/>
          </p:nvPr>
        </p:nvSpPr>
        <p:spPr/>
        <p:txBody>
          <a:bodyPr/>
          <a:lstStyle/>
          <a:p>
            <a:pPr algn="ctr"/>
            <a:r>
              <a:rPr lang="en-US" dirty="0">
                <a:solidFill>
                  <a:schemeClr val="bg1"/>
                </a:solidFill>
              </a:rPr>
              <a:t>When Working Away From the Office</a:t>
            </a:r>
            <a:br>
              <a:rPr lang="en-US" dirty="0">
                <a:solidFill>
                  <a:schemeClr val="bg1"/>
                </a:solidFill>
              </a:rPr>
            </a:br>
            <a:r>
              <a:rPr lang="en-US" sz="3200" dirty="0">
                <a:solidFill>
                  <a:schemeClr val="bg1"/>
                </a:solidFill>
              </a:rPr>
              <a:t>Continued</a:t>
            </a:r>
            <a:endParaRPr lang="en-US" dirty="0">
              <a:solidFill>
                <a:schemeClr val="bg1"/>
              </a:solidFill>
            </a:endParaRPr>
          </a:p>
        </p:txBody>
      </p:sp>
      <p:sp>
        <p:nvSpPr>
          <p:cNvPr id="3" name="Content Placeholder 2">
            <a:extLst>
              <a:ext uri="{FF2B5EF4-FFF2-40B4-BE49-F238E27FC236}">
                <a16:creationId xmlns:a16="http://schemas.microsoft.com/office/drawing/2014/main" id="{E76931C6-CA08-9B4B-BAA3-C17CEC2A665B}"/>
              </a:ext>
            </a:extLst>
          </p:cNvPr>
          <p:cNvSpPr>
            <a:spLocks noGrp="1"/>
          </p:cNvSpPr>
          <p:nvPr>
            <p:ph idx="1"/>
          </p:nvPr>
        </p:nvSpPr>
        <p:spPr/>
        <p:txBody>
          <a:bodyPr>
            <a:normAutofit fontScale="92500" lnSpcReduction="20000"/>
          </a:bodyPr>
          <a:lstStyle/>
          <a:p>
            <a:pPr lvl="0"/>
            <a:r>
              <a:rPr lang="en-US" b="1" dirty="0">
                <a:solidFill>
                  <a:schemeClr val="bg1"/>
                </a:solidFill>
              </a:rPr>
              <a:t>Always leave distance between you and the vehicle in front of you for a lane to escape if you need to get out of traffic.</a:t>
            </a:r>
          </a:p>
          <a:p>
            <a:pPr lvl="0"/>
            <a:r>
              <a:rPr lang="en-US" b="1" dirty="0">
                <a:solidFill>
                  <a:schemeClr val="bg1"/>
                </a:solidFill>
              </a:rPr>
              <a:t>Always drive with the doors locked. (Especially in slow moving traffic.)</a:t>
            </a:r>
          </a:p>
          <a:p>
            <a:pPr lvl="0"/>
            <a:r>
              <a:rPr lang="en-US" b="1" dirty="0">
                <a:solidFill>
                  <a:schemeClr val="bg1"/>
                </a:solidFill>
              </a:rPr>
              <a:t>When stopping at rest areas, park in well lit areas close to the facilities. If you park next to another vehicle pay attention to the vehicle. Is there anyone in the vehicle? If something doesn’t look right find another spot. </a:t>
            </a:r>
          </a:p>
          <a:p>
            <a:pPr lvl="0"/>
            <a:r>
              <a:rPr lang="en-US" b="1" dirty="0">
                <a:solidFill>
                  <a:schemeClr val="bg1"/>
                </a:solidFill>
              </a:rPr>
              <a:t>Avoid entering into conversations with strangers. (Be courteous but don’t volunteer information)</a:t>
            </a:r>
          </a:p>
          <a:p>
            <a:pPr lvl="0"/>
            <a:r>
              <a:rPr lang="en-US" b="1" dirty="0">
                <a:solidFill>
                  <a:schemeClr val="bg1"/>
                </a:solidFill>
              </a:rPr>
              <a:t>Do not meet clients late at night or in areas unfamiliar to you. Always meet on your terms. </a:t>
            </a:r>
          </a:p>
          <a:p>
            <a:endParaRPr lang="en-US" dirty="0"/>
          </a:p>
        </p:txBody>
      </p:sp>
    </p:spTree>
    <p:extLst>
      <p:ext uri="{BB962C8B-B14F-4D97-AF65-F5344CB8AC3E}">
        <p14:creationId xmlns:p14="http://schemas.microsoft.com/office/powerpoint/2010/main" val="2752116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3"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
                                        <p:tgtEl>
                                          <p:spTgt spid="3">
                                            <p:txEl>
                                              <p:pRg st="0" end="0"/>
                                            </p:txEl>
                                          </p:spTgt>
                                        </p:tgtEl>
                                      </p:cBhvr>
                                    </p:animEffect>
                                    <p:anim calcmode="lin" valueType="num">
                                      <p:cBhvr>
                                        <p:cTn id="15" dur="4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400" fill="hold"/>
                                        <p:tgtEl>
                                          <p:spTgt spid="3">
                                            <p:txEl>
                                              <p:pRg st="0" end="0"/>
                                            </p:txEl>
                                          </p:spTgt>
                                        </p:tgtEl>
                                        <p:attrNameLst>
                                          <p:attrName>ppt_y</p:attrName>
                                        </p:attrNameLst>
                                      </p:cBhvr>
                                      <p:tavLst>
                                        <p:tav tm="0">
                                          <p:val>
                                            <p:strVal val="#ppt_y+0.31"/>
                                          </p:val>
                                        </p:tav>
                                        <p:tav tm="100000">
                                          <p:val>
                                            <p:strVal val="#ppt_y+0.31"/>
                                          </p:val>
                                        </p:tav>
                                      </p:tavLst>
                                    </p:anim>
                                    <p:anim calcmode="lin" valueType="num">
                                      <p:cBhvr>
                                        <p:cTn id="17" dur="600" decel="50000" fill="hold">
                                          <p:stCondLst>
                                            <p:cond delay="400"/>
                                          </p:stCondLst>
                                        </p:cTn>
                                        <p:tgtEl>
                                          <p:spTgt spid="3">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8" dur="600" decel="50000" fill="hold">
                                          <p:stCondLst>
                                            <p:cond delay="400"/>
                                          </p:stCondLst>
                                        </p:cTn>
                                        <p:tgtEl>
                                          <p:spTgt spid="3">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3" presetClass="entr" presetSubtype="0"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fade">
                                      <p:cBhvr>
                                        <p:cTn id="23" dur="100"/>
                                        <p:tgtEl>
                                          <p:spTgt spid="3">
                                            <p:txEl>
                                              <p:pRg st="1" end="1"/>
                                            </p:txEl>
                                          </p:spTgt>
                                        </p:tgtEl>
                                      </p:cBhvr>
                                    </p:animEffect>
                                    <p:anim calcmode="lin" valueType="num">
                                      <p:cBhvr>
                                        <p:cTn id="24" dur="4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5" dur="400" fill="hold"/>
                                        <p:tgtEl>
                                          <p:spTgt spid="3">
                                            <p:txEl>
                                              <p:pRg st="1" end="1"/>
                                            </p:txEl>
                                          </p:spTgt>
                                        </p:tgtEl>
                                        <p:attrNameLst>
                                          <p:attrName>ppt_y</p:attrName>
                                        </p:attrNameLst>
                                      </p:cBhvr>
                                      <p:tavLst>
                                        <p:tav tm="0">
                                          <p:val>
                                            <p:strVal val="#ppt_y+0.31"/>
                                          </p:val>
                                        </p:tav>
                                        <p:tav tm="100000">
                                          <p:val>
                                            <p:strVal val="#ppt_y+0.31"/>
                                          </p:val>
                                        </p:tav>
                                      </p:tavLst>
                                    </p:anim>
                                    <p:anim calcmode="lin" valueType="num">
                                      <p:cBhvr>
                                        <p:cTn id="26" dur="600" decel="50000" fill="hold">
                                          <p:stCondLst>
                                            <p:cond delay="400"/>
                                          </p:stCondLst>
                                        </p:cTn>
                                        <p:tgtEl>
                                          <p:spTgt spid="3">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7" dur="600" decel="50000" fill="hold">
                                          <p:stCondLst>
                                            <p:cond delay="400"/>
                                          </p:stCondLst>
                                        </p:cTn>
                                        <p:tgtEl>
                                          <p:spTgt spid="3">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3" presetClass="entr" presetSubtype="0" fill="hold"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fade">
                                      <p:cBhvr>
                                        <p:cTn id="32" dur="100"/>
                                        <p:tgtEl>
                                          <p:spTgt spid="3">
                                            <p:txEl>
                                              <p:pRg st="2" end="2"/>
                                            </p:txEl>
                                          </p:spTgt>
                                        </p:tgtEl>
                                      </p:cBhvr>
                                    </p:animEffect>
                                    <p:anim calcmode="lin" valueType="num">
                                      <p:cBhvr>
                                        <p:cTn id="33" dur="4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4" dur="400" fill="hold"/>
                                        <p:tgtEl>
                                          <p:spTgt spid="3">
                                            <p:txEl>
                                              <p:pRg st="2" end="2"/>
                                            </p:txEl>
                                          </p:spTgt>
                                        </p:tgtEl>
                                        <p:attrNameLst>
                                          <p:attrName>ppt_y</p:attrName>
                                        </p:attrNameLst>
                                      </p:cBhvr>
                                      <p:tavLst>
                                        <p:tav tm="0">
                                          <p:val>
                                            <p:strVal val="#ppt_y+0.31"/>
                                          </p:val>
                                        </p:tav>
                                        <p:tav tm="100000">
                                          <p:val>
                                            <p:strVal val="#ppt_y+0.31"/>
                                          </p:val>
                                        </p:tav>
                                      </p:tavLst>
                                    </p:anim>
                                    <p:anim calcmode="lin" valueType="num">
                                      <p:cBhvr>
                                        <p:cTn id="35" dur="600" decel="50000" fill="hold">
                                          <p:stCondLst>
                                            <p:cond delay="400"/>
                                          </p:stCondLst>
                                        </p:cTn>
                                        <p:tgtEl>
                                          <p:spTgt spid="3">
                                            <p:txEl>
                                              <p:pRg st="2" end="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6" dur="600" decel="50000" fill="hold">
                                          <p:stCondLst>
                                            <p:cond delay="400"/>
                                          </p:stCondLst>
                                        </p:cTn>
                                        <p:tgtEl>
                                          <p:spTgt spid="3">
                                            <p:txEl>
                                              <p:pRg st="2" end="2"/>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3" presetClass="entr" presetSubtype="0" fill="hold" nodeType="clickEffect">
                                  <p:stCondLst>
                                    <p:cond delay="0"/>
                                  </p:stCondLst>
                                  <p:childTnLst>
                                    <p:set>
                                      <p:cBhvr>
                                        <p:cTn id="40" dur="1" fill="hold">
                                          <p:stCondLst>
                                            <p:cond delay="0"/>
                                          </p:stCondLst>
                                        </p:cTn>
                                        <p:tgtEl>
                                          <p:spTgt spid="3">
                                            <p:txEl>
                                              <p:pRg st="3" end="3"/>
                                            </p:txEl>
                                          </p:spTgt>
                                        </p:tgtEl>
                                        <p:attrNameLst>
                                          <p:attrName>style.visibility</p:attrName>
                                        </p:attrNameLst>
                                      </p:cBhvr>
                                      <p:to>
                                        <p:strVal val="visible"/>
                                      </p:to>
                                    </p:set>
                                    <p:animEffect transition="in" filter="fade">
                                      <p:cBhvr>
                                        <p:cTn id="41" dur="100"/>
                                        <p:tgtEl>
                                          <p:spTgt spid="3">
                                            <p:txEl>
                                              <p:pRg st="3" end="3"/>
                                            </p:txEl>
                                          </p:spTgt>
                                        </p:tgtEl>
                                      </p:cBhvr>
                                    </p:animEffect>
                                    <p:anim calcmode="lin" valueType="num">
                                      <p:cBhvr>
                                        <p:cTn id="42" dur="4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3" dur="400" fill="hold"/>
                                        <p:tgtEl>
                                          <p:spTgt spid="3">
                                            <p:txEl>
                                              <p:pRg st="3" end="3"/>
                                            </p:txEl>
                                          </p:spTgt>
                                        </p:tgtEl>
                                        <p:attrNameLst>
                                          <p:attrName>ppt_y</p:attrName>
                                        </p:attrNameLst>
                                      </p:cBhvr>
                                      <p:tavLst>
                                        <p:tav tm="0">
                                          <p:val>
                                            <p:strVal val="#ppt_y+0.31"/>
                                          </p:val>
                                        </p:tav>
                                        <p:tav tm="100000">
                                          <p:val>
                                            <p:strVal val="#ppt_y+0.31"/>
                                          </p:val>
                                        </p:tav>
                                      </p:tavLst>
                                    </p:anim>
                                    <p:anim calcmode="lin" valueType="num">
                                      <p:cBhvr>
                                        <p:cTn id="44" dur="600" decel="50000" fill="hold">
                                          <p:stCondLst>
                                            <p:cond delay="400"/>
                                          </p:stCondLst>
                                        </p:cTn>
                                        <p:tgtEl>
                                          <p:spTgt spid="3">
                                            <p:txEl>
                                              <p:pRg st="3" end="3"/>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5" dur="600" decel="50000" fill="hold">
                                          <p:stCondLst>
                                            <p:cond delay="400"/>
                                          </p:stCondLst>
                                        </p:cTn>
                                        <p:tgtEl>
                                          <p:spTgt spid="3">
                                            <p:txEl>
                                              <p:pRg st="3" end="3"/>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7" presetClass="entr" presetSubtype="10" fill="hold" nodeType="clickEffect">
                                  <p:stCondLst>
                                    <p:cond delay="0"/>
                                  </p:stCondLst>
                                  <p:childTnLst>
                                    <p:set>
                                      <p:cBhvr>
                                        <p:cTn id="49" dur="1" fill="hold">
                                          <p:stCondLst>
                                            <p:cond delay="0"/>
                                          </p:stCondLst>
                                        </p:cTn>
                                        <p:tgtEl>
                                          <p:spTgt spid="3">
                                            <p:txEl>
                                              <p:pRg st="4" end="4"/>
                                            </p:txEl>
                                          </p:spTgt>
                                        </p:tgtEl>
                                        <p:attrNameLst>
                                          <p:attrName>style.visibility</p:attrName>
                                        </p:attrNameLst>
                                      </p:cBhvr>
                                      <p:to>
                                        <p:strVal val="visible"/>
                                      </p:to>
                                    </p:set>
                                    <p:anim calcmode="lin" valueType="num">
                                      <p:cBhvr>
                                        <p:cTn id="50"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51" dur="500" fill="hold"/>
                                        <p:tgtEl>
                                          <p:spTgt spid="3">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tx2">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4D314-6CB2-8748-BABF-E297396B4121}"/>
              </a:ext>
            </a:extLst>
          </p:cNvPr>
          <p:cNvSpPr>
            <a:spLocks noGrp="1"/>
          </p:cNvSpPr>
          <p:nvPr>
            <p:ph type="title"/>
          </p:nvPr>
        </p:nvSpPr>
        <p:spPr>
          <a:xfrm>
            <a:off x="1041828" y="456917"/>
            <a:ext cx="9613861" cy="1080938"/>
          </a:xfrm>
        </p:spPr>
        <p:txBody>
          <a:bodyPr/>
          <a:lstStyle/>
          <a:p>
            <a:pPr algn="ctr"/>
            <a:r>
              <a:rPr lang="en-US" b="1" dirty="0"/>
              <a:t>Being Safe at Work</a:t>
            </a:r>
          </a:p>
        </p:txBody>
      </p:sp>
      <p:sp>
        <p:nvSpPr>
          <p:cNvPr id="3" name="Content Placeholder 2">
            <a:extLst>
              <a:ext uri="{FF2B5EF4-FFF2-40B4-BE49-F238E27FC236}">
                <a16:creationId xmlns:a16="http://schemas.microsoft.com/office/drawing/2014/main" id="{C10D5C91-7FD2-D141-8FA0-656A7E4C0A02}"/>
              </a:ext>
            </a:extLst>
          </p:cNvPr>
          <p:cNvSpPr>
            <a:spLocks noGrp="1"/>
          </p:cNvSpPr>
          <p:nvPr>
            <p:ph idx="1"/>
          </p:nvPr>
        </p:nvSpPr>
        <p:spPr>
          <a:xfrm>
            <a:off x="838200" y="1537855"/>
            <a:ext cx="10515600" cy="4639108"/>
          </a:xfrm>
        </p:spPr>
        <p:txBody>
          <a:bodyPr>
            <a:normAutofit fontScale="92500" lnSpcReduction="10000"/>
          </a:bodyPr>
          <a:lstStyle/>
          <a:p>
            <a:pPr lvl="0"/>
            <a:r>
              <a:rPr lang="en-US" b="1" dirty="0"/>
              <a:t>Keep locked or secure areas locked. (A secured area is only as safe as you let it be.)</a:t>
            </a:r>
          </a:p>
          <a:p>
            <a:pPr>
              <a:lnSpc>
                <a:spcPct val="150000"/>
              </a:lnSpc>
            </a:pPr>
            <a:r>
              <a:rPr lang="en-US" b="1" dirty="0"/>
              <a:t>Only allow those with proper identification access.</a:t>
            </a:r>
          </a:p>
          <a:p>
            <a:pPr>
              <a:lnSpc>
                <a:spcPct val="150000"/>
              </a:lnSpc>
            </a:pPr>
            <a:r>
              <a:rPr lang="en-US" b="1" dirty="0"/>
              <a:t>Check with co-workers before allowing family members into secure areas. </a:t>
            </a:r>
          </a:p>
          <a:p>
            <a:pPr lvl="0"/>
            <a:r>
              <a:rPr lang="en-US" b="1" dirty="0"/>
              <a:t>Help keep unauthorized people from secure areas. Ask for identification or call for help. </a:t>
            </a:r>
          </a:p>
          <a:p>
            <a:pPr lvl="0"/>
            <a:r>
              <a:rPr lang="en-US" b="1" dirty="0"/>
              <a:t>Know where the duress alarms are and use them if you need to. </a:t>
            </a:r>
          </a:p>
          <a:p>
            <a:r>
              <a:rPr lang="en-US" b="1" dirty="0"/>
              <a:t>Be familiar with evacuation routes and where to go when you leave the building. </a:t>
            </a:r>
          </a:p>
          <a:p>
            <a:pPr lvl="0"/>
            <a:r>
              <a:rPr lang="en-US" b="1" dirty="0"/>
              <a:t>Know who to call for help.</a:t>
            </a:r>
          </a:p>
          <a:p>
            <a:pPr lvl="0"/>
            <a:r>
              <a:rPr lang="en-US" b="1" dirty="0"/>
              <a:t>If it is an emergency, call 911. In a courthouse push the closest duress alarm, or contact the closest Deputy Judicial Marshal. </a:t>
            </a:r>
          </a:p>
          <a:p>
            <a:endParaRPr lang="en-US" dirty="0"/>
          </a:p>
        </p:txBody>
      </p:sp>
    </p:spTree>
    <p:extLst>
      <p:ext uri="{BB962C8B-B14F-4D97-AF65-F5344CB8AC3E}">
        <p14:creationId xmlns:p14="http://schemas.microsoft.com/office/powerpoint/2010/main" val="3623456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additive="base">
                                        <p:cTn id="2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additive="base">
                                        <p:cTn id="3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anim calcmode="lin" valueType="num">
                                      <p:cBhvr additive="base">
                                        <p:cTn id="4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 calcmode="lin" valueType="num">
                                      <p:cBhvr additive="base">
                                        <p:cTn id="4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3">
                                            <p:txEl>
                                              <p:pRg st="7" end="7"/>
                                            </p:txEl>
                                          </p:spTgt>
                                        </p:tgtEl>
                                        <p:attrNameLst>
                                          <p:attrName>style.visibility</p:attrName>
                                        </p:attrNameLst>
                                      </p:cBhvr>
                                      <p:to>
                                        <p:strVal val="visible"/>
                                      </p:to>
                                    </p:set>
                                    <p:anim calcmode="lin" valueType="num">
                                      <p:cBhvr additive="base">
                                        <p:cTn id="5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rgbClr val="00B0F0">
            <a:alpha val="11000"/>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B90E1-53EC-F243-8707-54F3AF0A55E1}"/>
              </a:ext>
            </a:extLst>
          </p:cNvPr>
          <p:cNvSpPr>
            <a:spLocks noGrp="1"/>
          </p:cNvSpPr>
          <p:nvPr>
            <p:ph type="title"/>
          </p:nvPr>
        </p:nvSpPr>
        <p:spPr>
          <a:ln>
            <a:solidFill>
              <a:schemeClr val="accent1"/>
            </a:solidFill>
          </a:ln>
        </p:spPr>
        <p:txBody>
          <a:bodyPr/>
          <a:lstStyle/>
          <a:p>
            <a:pPr algn="ctr"/>
            <a:r>
              <a:rPr lang="en-US" b="1" dirty="0">
                <a:solidFill>
                  <a:schemeClr val="bg1"/>
                </a:solidFill>
              </a:rPr>
              <a:t>Know your Coworkers</a:t>
            </a:r>
          </a:p>
        </p:txBody>
      </p:sp>
      <p:sp>
        <p:nvSpPr>
          <p:cNvPr id="3" name="Content Placeholder 2">
            <a:extLst>
              <a:ext uri="{FF2B5EF4-FFF2-40B4-BE49-F238E27FC236}">
                <a16:creationId xmlns:a16="http://schemas.microsoft.com/office/drawing/2014/main" id="{CB09CE23-911A-7541-9F3B-346E39E8D868}"/>
              </a:ext>
            </a:extLst>
          </p:cNvPr>
          <p:cNvSpPr>
            <a:spLocks noGrp="1"/>
          </p:cNvSpPr>
          <p:nvPr>
            <p:ph idx="1"/>
          </p:nvPr>
        </p:nvSpPr>
        <p:spPr/>
        <p:txBody>
          <a:bodyPr>
            <a:normAutofit fontScale="92500" lnSpcReduction="10000"/>
          </a:bodyPr>
          <a:lstStyle/>
          <a:p>
            <a:pPr lvl="0"/>
            <a:r>
              <a:rPr lang="en-US" b="1" dirty="0">
                <a:solidFill>
                  <a:schemeClr val="bg1"/>
                </a:solidFill>
              </a:rPr>
              <a:t>People are creatures of habit. When a relationship begins to fail there may be some telling signs to look for. </a:t>
            </a:r>
          </a:p>
          <a:p>
            <a:pPr lvl="1"/>
            <a:r>
              <a:rPr lang="en-US" b="1" dirty="0">
                <a:solidFill>
                  <a:schemeClr val="bg1"/>
                </a:solidFill>
              </a:rPr>
              <a:t>Has the persons attitude and demeanor changed significantly recently?</a:t>
            </a:r>
          </a:p>
          <a:p>
            <a:pPr lvl="1"/>
            <a:r>
              <a:rPr lang="en-US" b="1" dirty="0">
                <a:solidFill>
                  <a:schemeClr val="bg1"/>
                </a:solidFill>
              </a:rPr>
              <a:t>Is the change noticeable by others?</a:t>
            </a:r>
          </a:p>
          <a:p>
            <a:pPr lvl="1"/>
            <a:r>
              <a:rPr lang="en-US" b="1" dirty="0">
                <a:solidFill>
                  <a:schemeClr val="bg1"/>
                </a:solidFill>
              </a:rPr>
              <a:t>Have they changed the way they communicate? (Switching to written when they normally communicated verbally)</a:t>
            </a:r>
          </a:p>
          <a:p>
            <a:pPr lvl="1"/>
            <a:r>
              <a:rPr lang="en-US" b="1" dirty="0">
                <a:solidFill>
                  <a:schemeClr val="bg1"/>
                </a:solidFill>
              </a:rPr>
              <a:t>Are they withdrawn when they are normally outgoing? </a:t>
            </a:r>
          </a:p>
          <a:p>
            <a:pPr lvl="1"/>
            <a:r>
              <a:rPr lang="en-US" b="1" dirty="0">
                <a:solidFill>
                  <a:schemeClr val="bg1"/>
                </a:solidFill>
              </a:rPr>
              <a:t>Are they more agitated than normal?</a:t>
            </a:r>
          </a:p>
          <a:p>
            <a:pPr lvl="1"/>
            <a:r>
              <a:rPr lang="en-US" b="1" dirty="0">
                <a:solidFill>
                  <a:schemeClr val="bg1"/>
                </a:solidFill>
              </a:rPr>
              <a:t>Do situations that seem insignificant cause them anger or frustration?</a:t>
            </a:r>
          </a:p>
          <a:p>
            <a:pPr lvl="1"/>
            <a:r>
              <a:rPr lang="en-US" b="1" dirty="0">
                <a:solidFill>
                  <a:schemeClr val="bg1"/>
                </a:solidFill>
              </a:rPr>
              <a:t>Has their time and attendance changed from the normal?</a:t>
            </a:r>
          </a:p>
          <a:p>
            <a:pPr lvl="0"/>
            <a:r>
              <a:rPr lang="en-US" b="1" dirty="0">
                <a:solidFill>
                  <a:schemeClr val="bg1"/>
                </a:solidFill>
              </a:rPr>
              <a:t>These are all symptoms that someone may be having a difficult time dealing with daily situations and an intervention may be appropriate.</a:t>
            </a:r>
          </a:p>
          <a:p>
            <a:endParaRPr lang="en-US" dirty="0"/>
          </a:p>
        </p:txBody>
      </p:sp>
    </p:spTree>
    <p:extLst>
      <p:ext uri="{BB962C8B-B14F-4D97-AF65-F5344CB8AC3E}">
        <p14:creationId xmlns:p14="http://schemas.microsoft.com/office/powerpoint/2010/main" val="529053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anim calcmode="lin" valueType="num">
                                      <p:cBhvr>
                                        <p:cTn id="1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p:cTn id="23"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3">
                                            <p:txEl>
                                              <p:pRg st="1" end="1"/>
                                            </p:txEl>
                                          </p:spTgt>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nodeType="with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 calcmode="lin" valueType="num">
                                      <p:cBhvr>
                                        <p:cTn id="29"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0"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1" dur="1000" fill="hold"/>
                                        <p:tgtEl>
                                          <p:spTgt spid="3">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3">
                                            <p:txEl>
                                              <p:pRg st="2" end="2"/>
                                            </p:txEl>
                                          </p:spTgt>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nodeType="with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p:cTn id="35"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6"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7" dur="1000" fill="hold"/>
                                        <p:tgtEl>
                                          <p:spTgt spid="3">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3">
                                            <p:txEl>
                                              <p:pRg st="3" end="3"/>
                                            </p:txEl>
                                          </p:spTgt>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nodeType="with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 calcmode="lin" valueType="num">
                                      <p:cBhvr>
                                        <p:cTn id="41"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2"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3" dur="1000" fill="hold"/>
                                        <p:tgtEl>
                                          <p:spTgt spid="3">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3">
                                            <p:txEl>
                                              <p:pRg st="4" end="4"/>
                                            </p:txEl>
                                          </p:spTgt>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nodeType="with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 calcmode="lin" valueType="num">
                                      <p:cBhvr>
                                        <p:cTn id="47"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8"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49" dur="1000" fill="hold"/>
                                        <p:tgtEl>
                                          <p:spTgt spid="3">
                                            <p:txEl>
                                              <p:pRg st="5" end="5"/>
                                            </p:txEl>
                                          </p:spTgt>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3">
                                            <p:txEl>
                                              <p:pRg st="5" end="5"/>
                                            </p:txEl>
                                          </p:spTgt>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nodeType="withEffect">
                                  <p:stCondLst>
                                    <p:cond delay="0"/>
                                  </p:stCondLst>
                                  <p:childTnLst>
                                    <p:set>
                                      <p:cBhvr>
                                        <p:cTn id="52" dur="1" fill="hold">
                                          <p:stCondLst>
                                            <p:cond delay="0"/>
                                          </p:stCondLst>
                                        </p:cTn>
                                        <p:tgtEl>
                                          <p:spTgt spid="3">
                                            <p:txEl>
                                              <p:pRg st="6" end="6"/>
                                            </p:txEl>
                                          </p:spTgt>
                                        </p:tgtEl>
                                        <p:attrNameLst>
                                          <p:attrName>style.visibility</p:attrName>
                                        </p:attrNameLst>
                                      </p:cBhvr>
                                      <p:to>
                                        <p:strVal val="visible"/>
                                      </p:to>
                                    </p:set>
                                    <p:anim calcmode="lin" valueType="num">
                                      <p:cBhvr>
                                        <p:cTn id="53"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4"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55" dur="1000" fill="hold"/>
                                        <p:tgtEl>
                                          <p:spTgt spid="3">
                                            <p:txEl>
                                              <p:pRg st="6" end="6"/>
                                            </p:txEl>
                                          </p:spTgt>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3">
                                            <p:txEl>
                                              <p:pRg st="6" end="6"/>
                                            </p:txEl>
                                          </p:spTgt>
                                        </p:tgtEl>
                                        <p:attrNameLst>
                                          <p:attrName>ppt_y</p:attrName>
                                        </p:attrNameLst>
                                      </p:cBhvr>
                                      <p:tavLst>
                                        <p:tav tm="0" fmla="#ppt_y+(sin(-2*pi*(1-$))*-#ppt_x+cos(-2*pi*(1-$))*(1-#ppt_y))*(1-$)">
                                          <p:val>
                                            <p:fltVal val="0"/>
                                          </p:val>
                                        </p:tav>
                                        <p:tav tm="100000">
                                          <p:val>
                                            <p:fltVal val="1"/>
                                          </p:val>
                                        </p:tav>
                                      </p:tavLst>
                                    </p:anim>
                                  </p:childTnLst>
                                </p:cTn>
                              </p:par>
                              <p:par>
                                <p:cTn id="57" presetID="15" presetClass="entr" presetSubtype="0" fill="hold" nodeType="withEffect">
                                  <p:stCondLst>
                                    <p:cond delay="0"/>
                                  </p:stCondLst>
                                  <p:childTnLst>
                                    <p:set>
                                      <p:cBhvr>
                                        <p:cTn id="58" dur="1" fill="hold">
                                          <p:stCondLst>
                                            <p:cond delay="0"/>
                                          </p:stCondLst>
                                        </p:cTn>
                                        <p:tgtEl>
                                          <p:spTgt spid="3">
                                            <p:txEl>
                                              <p:pRg st="7" end="7"/>
                                            </p:txEl>
                                          </p:spTgt>
                                        </p:tgtEl>
                                        <p:attrNameLst>
                                          <p:attrName>style.visibility</p:attrName>
                                        </p:attrNameLst>
                                      </p:cBhvr>
                                      <p:to>
                                        <p:strVal val="visible"/>
                                      </p:to>
                                    </p:set>
                                    <p:anim calcmode="lin" valueType="num">
                                      <p:cBhvr>
                                        <p:cTn id="59" dur="1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60" dur="1000" fill="hold"/>
                                        <p:tgtEl>
                                          <p:spTgt spid="3">
                                            <p:txEl>
                                              <p:pRg st="7" end="7"/>
                                            </p:txEl>
                                          </p:spTgt>
                                        </p:tgtEl>
                                        <p:attrNameLst>
                                          <p:attrName>ppt_h</p:attrName>
                                        </p:attrNameLst>
                                      </p:cBhvr>
                                      <p:tavLst>
                                        <p:tav tm="0">
                                          <p:val>
                                            <p:fltVal val="0"/>
                                          </p:val>
                                        </p:tav>
                                        <p:tav tm="100000">
                                          <p:val>
                                            <p:strVal val="#ppt_h"/>
                                          </p:val>
                                        </p:tav>
                                      </p:tavLst>
                                    </p:anim>
                                    <p:anim calcmode="lin" valueType="num">
                                      <p:cBhvr>
                                        <p:cTn id="61" dur="1000" fill="hold"/>
                                        <p:tgtEl>
                                          <p:spTgt spid="3">
                                            <p:txEl>
                                              <p:pRg st="7" end="7"/>
                                            </p:txEl>
                                          </p:spTgt>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3">
                                            <p:txEl>
                                              <p:pRg st="7" end="7"/>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63" fill="hold">
                      <p:stCondLst>
                        <p:cond delay="indefinite"/>
                      </p:stCondLst>
                      <p:childTnLst>
                        <p:par>
                          <p:cTn id="64" fill="hold">
                            <p:stCondLst>
                              <p:cond delay="0"/>
                            </p:stCondLst>
                            <p:childTnLst>
                              <p:par>
                                <p:cTn id="65" presetID="30" presetClass="entr" presetSubtype="0" fill="hold" nodeType="clickEffect">
                                  <p:stCondLst>
                                    <p:cond delay="0"/>
                                  </p:stCondLst>
                                  <p:childTnLst>
                                    <p:set>
                                      <p:cBhvr>
                                        <p:cTn id="66" dur="1" fill="hold">
                                          <p:stCondLst>
                                            <p:cond delay="0"/>
                                          </p:stCondLst>
                                        </p:cTn>
                                        <p:tgtEl>
                                          <p:spTgt spid="3">
                                            <p:txEl>
                                              <p:pRg st="8" end="8"/>
                                            </p:txEl>
                                          </p:spTgt>
                                        </p:tgtEl>
                                        <p:attrNameLst>
                                          <p:attrName>style.visibility</p:attrName>
                                        </p:attrNameLst>
                                      </p:cBhvr>
                                      <p:to>
                                        <p:strVal val="visible"/>
                                      </p:to>
                                    </p:set>
                                    <p:animEffect transition="in" filter="fade">
                                      <p:cBhvr>
                                        <p:cTn id="67" dur="800" decel="100000"/>
                                        <p:tgtEl>
                                          <p:spTgt spid="3">
                                            <p:txEl>
                                              <p:pRg st="8" end="8"/>
                                            </p:txEl>
                                          </p:spTgt>
                                        </p:tgtEl>
                                      </p:cBhvr>
                                    </p:animEffect>
                                    <p:anim calcmode="lin" valueType="num">
                                      <p:cBhvr>
                                        <p:cTn id="68" dur="800" decel="100000" fill="hold"/>
                                        <p:tgtEl>
                                          <p:spTgt spid="3">
                                            <p:txEl>
                                              <p:pRg st="8" end="8"/>
                                            </p:txEl>
                                          </p:spTgt>
                                        </p:tgtEl>
                                        <p:attrNameLst>
                                          <p:attrName>style.rotation</p:attrName>
                                        </p:attrNameLst>
                                      </p:cBhvr>
                                      <p:tavLst>
                                        <p:tav tm="0">
                                          <p:val>
                                            <p:fltVal val="-90"/>
                                          </p:val>
                                        </p:tav>
                                        <p:tav tm="100000">
                                          <p:val>
                                            <p:fltVal val="0"/>
                                          </p:val>
                                        </p:tav>
                                      </p:tavLst>
                                    </p:anim>
                                    <p:anim calcmode="lin" valueType="num">
                                      <p:cBhvr>
                                        <p:cTn id="69" dur="800" decel="100000" fill="hold"/>
                                        <p:tgtEl>
                                          <p:spTgt spid="3">
                                            <p:txEl>
                                              <p:pRg st="8" end="8"/>
                                            </p:txEl>
                                          </p:spTgt>
                                        </p:tgtEl>
                                        <p:attrNameLst>
                                          <p:attrName>ppt_x</p:attrName>
                                        </p:attrNameLst>
                                      </p:cBhvr>
                                      <p:tavLst>
                                        <p:tav tm="0">
                                          <p:val>
                                            <p:strVal val="#ppt_x+0.4"/>
                                          </p:val>
                                        </p:tav>
                                        <p:tav tm="100000">
                                          <p:val>
                                            <p:strVal val="#ppt_x-0.05"/>
                                          </p:val>
                                        </p:tav>
                                      </p:tavLst>
                                    </p:anim>
                                    <p:anim calcmode="lin" valueType="num">
                                      <p:cBhvr>
                                        <p:cTn id="70" dur="800" decel="100000" fill="hold"/>
                                        <p:tgtEl>
                                          <p:spTgt spid="3">
                                            <p:txEl>
                                              <p:pRg st="8" end="8"/>
                                            </p:txEl>
                                          </p:spTgt>
                                        </p:tgtEl>
                                        <p:attrNameLst>
                                          <p:attrName>ppt_y</p:attrName>
                                        </p:attrNameLst>
                                      </p:cBhvr>
                                      <p:tavLst>
                                        <p:tav tm="0">
                                          <p:val>
                                            <p:strVal val="#ppt_y-0.4"/>
                                          </p:val>
                                        </p:tav>
                                        <p:tav tm="100000">
                                          <p:val>
                                            <p:strVal val="#ppt_y+0.1"/>
                                          </p:val>
                                        </p:tav>
                                      </p:tavLst>
                                    </p:anim>
                                    <p:anim calcmode="lin" valueType="num">
                                      <p:cBhvr>
                                        <p:cTn id="71" dur="200" accel="100000" fill="hold">
                                          <p:stCondLst>
                                            <p:cond delay="800"/>
                                          </p:stCondLst>
                                        </p:cTn>
                                        <p:tgtEl>
                                          <p:spTgt spid="3">
                                            <p:txEl>
                                              <p:pRg st="8" end="8"/>
                                            </p:txEl>
                                          </p:spTgt>
                                        </p:tgtEl>
                                        <p:attrNameLst>
                                          <p:attrName>ppt_x</p:attrName>
                                        </p:attrNameLst>
                                      </p:cBhvr>
                                      <p:tavLst>
                                        <p:tav tm="0">
                                          <p:val>
                                            <p:strVal val="#ppt_x-0.05"/>
                                          </p:val>
                                        </p:tav>
                                        <p:tav tm="100000">
                                          <p:val>
                                            <p:strVal val="#ppt_x"/>
                                          </p:val>
                                        </p:tav>
                                      </p:tavLst>
                                    </p:anim>
                                    <p:anim calcmode="lin" valueType="num">
                                      <p:cBhvr>
                                        <p:cTn id="72" dur="200" accel="100000" fill="hold">
                                          <p:stCondLst>
                                            <p:cond delay="800"/>
                                          </p:stCondLst>
                                        </p:cTn>
                                        <p:tgtEl>
                                          <p:spTgt spid="3">
                                            <p:txEl>
                                              <p:pRg st="8" end="8"/>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docProps/app.xml><?xml version="1.0" encoding="utf-8"?>
<Properties xmlns="http://schemas.openxmlformats.org/officeDocument/2006/extended-properties" xmlns:vt="http://schemas.openxmlformats.org/officeDocument/2006/docPropsVTypes">
  <Template>{EF50F16A-5539-244D-80FB-99A331278D9C}tf10001057</Template>
  <TotalTime>4410</TotalTime>
  <Words>1176</Words>
  <Application>Microsoft Office PowerPoint</Application>
  <PresentationFormat>Widescreen</PresentationFormat>
  <Paragraphs>115</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Times New Roman</vt:lpstr>
      <vt:lpstr>Trebuchet MS</vt:lpstr>
      <vt:lpstr>Wingdings</vt:lpstr>
      <vt:lpstr>Berlin</vt:lpstr>
      <vt:lpstr>PowerPoint Presentation</vt:lpstr>
      <vt:lpstr>Introduction (Who Is this Guy?)</vt:lpstr>
      <vt:lpstr>Why are We Here? (To help keep you safe.)</vt:lpstr>
      <vt:lpstr>Communication </vt:lpstr>
      <vt:lpstr>When Working Away From the Office</vt:lpstr>
      <vt:lpstr>When Working Away From the Office (Continued)</vt:lpstr>
      <vt:lpstr>When Working Away From the Office Continued</vt:lpstr>
      <vt:lpstr>Being Safe at Work</vt:lpstr>
      <vt:lpstr>Know your Coworkers</vt:lpstr>
      <vt:lpstr>Safety at Home</vt:lpstr>
      <vt:lpstr>Be Aware of Suspicious Behavior</vt:lpstr>
      <vt:lpstr>Suspicious Behavior  Continued</vt:lpstr>
      <vt:lpstr>Be A Good Witness</vt:lpstr>
      <vt:lpstr>In Summary</vt:lpstr>
      <vt:lpstr>Comments – Questions - Concerns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Jennifer Pare</cp:lastModifiedBy>
  <cp:revision>25</cp:revision>
  <dcterms:created xsi:type="dcterms:W3CDTF">2019-06-18T19:08:33Z</dcterms:created>
  <dcterms:modified xsi:type="dcterms:W3CDTF">2019-06-26T13:07:13Z</dcterms:modified>
</cp:coreProperties>
</file>